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rawings/drawing2.xml" ContentType="application/vnd.openxmlformats-officedocument.drawingml.chartshapes+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drawings/drawing17.xml" ContentType="application/vnd.openxmlformats-officedocument.drawingml.chartshape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drawings/drawing13.xml" ContentType="application/vnd.openxmlformats-officedocument.drawingml.chartshapes+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18.xml" ContentType="application/vnd.openxmlformats-officedocument.drawingml.chartshape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drawings/drawing14.xml" ContentType="application/vnd.openxmlformats-officedocument.drawingml.chartshapes+xml"/>
  <Override PartName="/ppt/notesSlides/notesSlide31.xml" ContentType="application/vnd.openxmlformats-officedocument.presentationml.notesSlide+xml"/>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theme/themeOverride3.xml" ContentType="application/vnd.openxmlformats-officedocument.themeOverride+xml"/>
  <Override PartName="/ppt/drawings/drawing19.xml" ContentType="application/vnd.openxmlformats-officedocument.drawingml.chartshape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drawings/drawing15.xml" ContentType="application/vnd.openxmlformats-officedocument.drawingml.chartshapes+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drawings/drawing9.xml" ContentType="application/vnd.openxmlformats-officedocument.drawingml.chartshape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charts/chart16.xml" ContentType="application/vnd.openxmlformats-officedocument.drawingml.char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charts/chart12.xml" ContentType="application/vnd.openxmlformats-officedocument.drawingml.chart+xml"/>
  <Override PartName="/ppt/drawings/drawing16.xml" ContentType="application/vnd.openxmlformats-officedocument.drawingml.chartshape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drawings/drawing12.xml" ContentType="application/vnd.openxmlformats-officedocument.drawingml.chartshap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 id="2147483833" r:id="rId2"/>
    <p:sldMasterId id="2147483854" r:id="rId3"/>
  </p:sldMasterIdLst>
  <p:notesMasterIdLst>
    <p:notesMasterId r:id="rId47"/>
  </p:notesMasterIdLst>
  <p:sldIdLst>
    <p:sldId id="2194" r:id="rId4"/>
    <p:sldId id="2195" r:id="rId5"/>
    <p:sldId id="2196" r:id="rId6"/>
    <p:sldId id="2197" r:id="rId7"/>
    <p:sldId id="2198" r:id="rId8"/>
    <p:sldId id="2199" r:id="rId9"/>
    <p:sldId id="2200" r:id="rId10"/>
    <p:sldId id="2201" r:id="rId11"/>
    <p:sldId id="2202" r:id="rId12"/>
    <p:sldId id="2203" r:id="rId13"/>
    <p:sldId id="2204" r:id="rId14"/>
    <p:sldId id="2205" r:id="rId15"/>
    <p:sldId id="2206" r:id="rId16"/>
    <p:sldId id="2207" r:id="rId17"/>
    <p:sldId id="2272" r:id="rId18"/>
    <p:sldId id="2271" r:id="rId19"/>
    <p:sldId id="2273" r:id="rId20"/>
    <p:sldId id="2274" r:id="rId21"/>
    <p:sldId id="2275" r:id="rId22"/>
    <p:sldId id="2276" r:id="rId23"/>
    <p:sldId id="2211" r:id="rId24"/>
    <p:sldId id="2300" r:id="rId25"/>
    <p:sldId id="2301" r:id="rId26"/>
    <p:sldId id="2302" r:id="rId27"/>
    <p:sldId id="2303" r:id="rId28"/>
    <p:sldId id="2304" r:id="rId29"/>
    <p:sldId id="2305" r:id="rId30"/>
    <p:sldId id="2306" r:id="rId31"/>
    <p:sldId id="2307" r:id="rId32"/>
    <p:sldId id="2240" r:id="rId33"/>
    <p:sldId id="2287" r:id="rId34"/>
    <p:sldId id="2278" r:id="rId35"/>
    <p:sldId id="2288" r:id="rId36"/>
    <p:sldId id="2289" r:id="rId37"/>
    <p:sldId id="2290" r:id="rId38"/>
    <p:sldId id="2291" r:id="rId39"/>
    <p:sldId id="2292" r:id="rId40"/>
    <p:sldId id="2293" r:id="rId41"/>
    <p:sldId id="2294" r:id="rId42"/>
    <p:sldId id="2295" r:id="rId43"/>
    <p:sldId id="2259" r:id="rId44"/>
    <p:sldId id="2298" r:id="rId45"/>
    <p:sldId id="2296" r:id="rId46"/>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BE67"/>
    <a:srgbClr val="F59509"/>
    <a:srgbClr val="D06800"/>
    <a:srgbClr val="81BFDB"/>
    <a:srgbClr val="5CACD0"/>
    <a:srgbClr val="4C6D80"/>
    <a:srgbClr val="FF9021"/>
    <a:srgbClr val="DE6F00"/>
    <a:srgbClr val="B05800"/>
    <a:srgbClr val="FF860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0411" autoAdjust="0"/>
  </p:normalViewPr>
  <p:slideViewPr>
    <p:cSldViewPr>
      <p:cViewPr varScale="1">
        <p:scale>
          <a:sx n="66" d="100"/>
          <a:sy n="66" d="100"/>
        </p:scale>
        <p:origin x="-1518" y="-96"/>
      </p:cViewPr>
      <p:guideLst>
        <p:guide orient="horz" pos="2160"/>
        <p:guide pos="2880"/>
      </p:guideLst>
    </p:cSldViewPr>
  </p:slideViewPr>
  <p:outlineViewPr>
    <p:cViewPr>
      <p:scale>
        <a:sx n="33" d="100"/>
        <a:sy n="33" d="100"/>
      </p:scale>
      <p:origin x="0" y="206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094" y="-174"/>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Office_Excel_Worksheet14.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Office_Excel_Worksheet15.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Office_Excel_Worksheet16.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Office_Excel_Worksheet17.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Office_Excel_Worksheet18.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M:\Dropbox\Education%20Scatterplot%20work\scatter%20plots%20master.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Office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20.xlsx"/></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Office_Excel_Worksheet21.xlsx"/><Relationship Id="rId1" Type="http://schemas.openxmlformats.org/officeDocument/2006/relationships/themeOverride" Target="../theme/themeOverride8.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4216341012928899"/>
          <c:y val="3.1173733757185604E-2"/>
          <c:w val="0.56196959755030695"/>
          <c:h val="0.89970673060555595"/>
        </c:manualLayout>
      </c:layout>
      <c:pieChart>
        <c:varyColors val="1"/>
        <c:ser>
          <c:idx val="0"/>
          <c:order val="0"/>
          <c:tx>
            <c:strRef>
              <c:f>Sheet1!$B$1</c:f>
              <c:strCache>
                <c:ptCount val="1"/>
                <c:pt idx="0">
                  <c:v>Column1</c:v>
                </c:pt>
              </c:strCache>
            </c:strRef>
          </c:tx>
          <c:spPr>
            <a:solidFill>
              <a:schemeClr val="tx2"/>
            </a:solidFill>
            <a:ln w="19050">
              <a:solidFill>
                <a:schemeClr val="bg1"/>
              </a:solidFill>
            </a:ln>
          </c:spPr>
          <c:dPt>
            <c:idx val="0"/>
            <c:spPr>
              <a:solidFill>
                <a:schemeClr val="tx2"/>
              </a:solidFill>
              <a:ln w="19050">
                <a:solidFill>
                  <a:schemeClr val="tx2"/>
                </a:solidFill>
              </a:ln>
            </c:spPr>
          </c:dPt>
          <c:dLbls>
            <c:dLbl>
              <c:idx val="0"/>
              <c:delete val="1"/>
            </c:dLbl>
            <c:dLbl>
              <c:idx val="1"/>
              <c:delete val="1"/>
            </c:dLbl>
            <c:dLbl>
              <c:idx val="2"/>
              <c:tx>
                <c:rich>
                  <a:bodyPr/>
                  <a:lstStyle/>
                  <a:p>
                    <a:r>
                      <a:rPr lang="en-US" dirty="0"/>
                      <a:t>Fees, </a:t>
                    </a:r>
                    <a:endParaRPr lang="en-US" dirty="0" smtClean="0"/>
                  </a:p>
                  <a:p>
                    <a:r>
                      <a:rPr lang="en-US" dirty="0" smtClean="0"/>
                      <a:t>$207 million</a:t>
                    </a:r>
                    <a:endParaRPr lang="en-US" dirty="0"/>
                  </a:p>
                </c:rich>
              </c:tx>
              <c:showVal val="1"/>
              <c:showCatName val="1"/>
            </c:dLbl>
            <c:dLbl>
              <c:idx val="3"/>
              <c:layout>
                <c:manualLayout>
                  <c:x val="1.9150262467191599E-2"/>
                  <c:y val="-5.7807462129622511E-2"/>
                </c:manualLayout>
              </c:layout>
              <c:tx>
                <c:rich>
                  <a:bodyPr/>
                  <a:lstStyle/>
                  <a:p>
                    <a:r>
                      <a:rPr lang="en-US" dirty="0" smtClean="0"/>
                      <a:t>Taxes</a:t>
                    </a:r>
                    <a:r>
                      <a:rPr lang="en-US" dirty="0"/>
                      <a:t>, </a:t>
                    </a:r>
                    <a:endParaRPr lang="en-US" dirty="0" smtClean="0"/>
                  </a:p>
                  <a:p>
                    <a:r>
                      <a:rPr lang="en-US" dirty="0" smtClean="0"/>
                      <a:t>$609 million</a:t>
                    </a:r>
                    <a:endParaRPr lang="en-US" dirty="0"/>
                  </a:p>
                </c:rich>
              </c:tx>
              <c:showVal val="1"/>
              <c:showCatName val="1"/>
            </c:dLbl>
            <c:dLbl>
              <c:idx val="4"/>
              <c:layout>
                <c:manualLayout>
                  <c:x val="-9.5583624963546197E-3"/>
                  <c:y val="7.9638371538290814E-2"/>
                </c:manualLayout>
              </c:layout>
              <c:tx>
                <c:rich>
                  <a:bodyPr/>
                  <a:lstStyle/>
                  <a:p>
                    <a:r>
                      <a:rPr lang="en-US" dirty="0"/>
                      <a:t>ARRA, </a:t>
                    </a:r>
                    <a:endParaRPr lang="en-US" dirty="0" smtClean="0"/>
                  </a:p>
                  <a:p>
                    <a:r>
                      <a:rPr lang="en-US" dirty="0" smtClean="0"/>
                      <a:t>$1.6</a:t>
                    </a:r>
                    <a:r>
                      <a:rPr lang="en-US" baseline="0" dirty="0" smtClean="0"/>
                      <a:t> billion</a:t>
                    </a:r>
                    <a:endParaRPr lang="en-US" dirty="0"/>
                  </a:p>
                </c:rich>
              </c:tx>
              <c:showVal val="1"/>
              <c:showCatName val="1"/>
            </c:dLbl>
            <c:txPr>
              <a:bodyPr/>
              <a:lstStyle/>
              <a:p>
                <a:pPr>
                  <a:defRPr sz="1400" b="1"/>
                </a:pPr>
                <a:endParaRPr lang="en-US"/>
              </a:p>
            </c:txPr>
            <c:showVal val="1"/>
            <c:showCatName val="1"/>
            <c:showLeaderLines val="1"/>
          </c:dLbls>
          <c:cat>
            <c:strRef>
              <c:f>Sheet1!$A$2</c:f>
              <c:strCache>
                <c:ptCount val="1"/>
                <c:pt idx="0">
                  <c:v>taxes</c:v>
                </c:pt>
              </c:strCache>
            </c:strRef>
          </c:cat>
          <c:val>
            <c:numRef>
              <c:f>Sheet1!$B$2</c:f>
              <c:numCache>
                <c:formatCode>#,##0.0</c:formatCode>
                <c:ptCount val="1"/>
                <c:pt idx="0">
                  <c:v>100</c:v>
                </c:pt>
              </c:numCache>
            </c:numRef>
          </c:val>
        </c:ser>
        <c:dLbls/>
        <c:firstSliceAng val="65"/>
      </c:pieChart>
    </c:plotArea>
    <c:plotVisOnly val="1"/>
    <c:dispBlanksAs val="zero"/>
  </c:chart>
  <c:txPr>
    <a:bodyPr/>
    <a:lstStyle/>
    <a:p>
      <a:pPr>
        <a:defRPr sz="1800"/>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08705161854764E-2"/>
          <c:y val="3.3465004644647953E-2"/>
          <c:w val="0.89937975443747564"/>
          <c:h val="0.90675091240918781"/>
        </c:manualLayout>
      </c:layout>
      <c:barChart>
        <c:barDir val="col"/>
        <c:grouping val="stacked"/>
        <c:ser>
          <c:idx val="0"/>
          <c:order val="0"/>
          <c:tx>
            <c:strRef>
              <c:f>Sheet1!$B$1</c:f>
              <c:strCache>
                <c:ptCount val="1"/>
                <c:pt idx="0">
                  <c:v>Column1</c:v>
                </c:pt>
              </c:strCache>
            </c:strRef>
          </c:tx>
          <c:spPr>
            <a:solidFill>
              <a:schemeClr val="tx2">
                <a:lumMod val="75000"/>
              </a:schemeClr>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c:v>
                </c:pt>
                <c:pt idx="13">
                  <c:v>FY14</c:v>
                </c:pt>
              </c:strCache>
            </c:strRef>
          </c:cat>
          <c:val>
            <c:numRef>
              <c:f>Sheet1!$B$2:$B$15</c:f>
              <c:numCache>
                <c:formatCode>General</c:formatCode>
                <c:ptCount val="14"/>
                <c:pt idx="0">
                  <c:v>703.634759785955</c:v>
                </c:pt>
                <c:pt idx="1">
                  <c:v>645.27124041507625</c:v>
                </c:pt>
                <c:pt idx="2">
                  <c:v>494.85713218811924</c:v>
                </c:pt>
                <c:pt idx="3">
                  <c:v>472.27863279190399</c:v>
                </c:pt>
                <c:pt idx="4">
                  <c:v>504.49900109618062</c:v>
                </c:pt>
                <c:pt idx="5">
                  <c:v>531.16153179192008</c:v>
                </c:pt>
                <c:pt idx="6">
                  <c:v>602.34273319094655</c:v>
                </c:pt>
                <c:pt idx="7">
                  <c:v>625.08180757297953</c:v>
                </c:pt>
                <c:pt idx="8">
                  <c:v>616.86833739300619</c:v>
                </c:pt>
                <c:pt idx="9">
                  <c:v>549.66802893732063</c:v>
                </c:pt>
                <c:pt idx="10">
                  <c:v>528.82415737654901</c:v>
                </c:pt>
                <c:pt idx="11">
                  <c:v>541.53815191045339</c:v>
                </c:pt>
                <c:pt idx="12">
                  <c:v>529.44414259570465</c:v>
                </c:pt>
                <c:pt idx="13">
                  <c:v>549.33490789319978</c:v>
                </c:pt>
              </c:numCache>
            </c:numRef>
          </c:val>
        </c:ser>
        <c:dLbls/>
        <c:gapWidth val="118"/>
        <c:overlap val="100"/>
        <c:axId val="129831296"/>
        <c:axId val="129832832"/>
      </c:barChart>
      <c:catAx>
        <c:axId val="129831296"/>
        <c:scaling>
          <c:orientation val="minMax"/>
        </c:scaling>
        <c:axPos val="b"/>
        <c:numFmt formatCode="@" sourceLinked="0"/>
        <c:majorTickMark val="none"/>
        <c:tickLblPos val="nextTo"/>
        <c:txPr>
          <a:bodyPr/>
          <a:lstStyle/>
          <a:p>
            <a:pPr>
              <a:defRPr sz="1200" b="1">
                <a:solidFill>
                  <a:schemeClr val="tx1"/>
                </a:solidFill>
              </a:defRPr>
            </a:pPr>
            <a:endParaRPr lang="en-US"/>
          </a:p>
        </c:txPr>
        <c:crossAx val="129832832"/>
        <c:crosses val="autoZero"/>
        <c:auto val="1"/>
        <c:lblAlgn val="ctr"/>
        <c:lblOffset val="100"/>
      </c:catAx>
      <c:valAx>
        <c:axId val="129832832"/>
        <c:scaling>
          <c:orientation val="minMax"/>
        </c:scaling>
        <c:axPos val="l"/>
        <c:numFmt formatCode="&quot;$&quot;#,##0" sourceLinked="0"/>
        <c:tickLblPos val="nextTo"/>
        <c:txPr>
          <a:bodyPr/>
          <a:lstStyle/>
          <a:p>
            <a:pPr>
              <a:defRPr sz="1400">
                <a:solidFill>
                  <a:schemeClr val="bg1">
                    <a:lumMod val="50000"/>
                  </a:schemeClr>
                </a:solidFill>
              </a:defRPr>
            </a:pPr>
            <a:endParaRPr lang="en-US"/>
          </a:p>
        </c:txPr>
        <c:crossAx val="129831296"/>
        <c:crosses val="autoZero"/>
        <c:crossBetween val="between"/>
      </c:valAx>
      <c:spPr>
        <a:noFill/>
        <a:ln>
          <a:noFill/>
        </a:ln>
      </c:spPr>
    </c:plotArea>
    <c:plotVisOnly val="1"/>
    <c:dispBlanksAs val="gap"/>
  </c:chart>
  <c:spPr>
    <a:noFill/>
  </c:spPr>
  <c:txPr>
    <a:bodyPr/>
    <a:lstStyle/>
    <a:p>
      <a:pPr>
        <a:defRPr sz="1800"/>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08705161854764E-2"/>
          <c:y val="6.1831819729587019E-2"/>
          <c:w val="0.89937975443747564"/>
          <c:h val="0.86881689844418131"/>
        </c:manualLayout>
      </c:layout>
      <c:barChart>
        <c:barDir val="col"/>
        <c:grouping val="stacked"/>
        <c:ser>
          <c:idx val="0"/>
          <c:order val="0"/>
          <c:tx>
            <c:strRef>
              <c:f>Sheet1!$B$1</c:f>
              <c:strCache>
                <c:ptCount val="1"/>
                <c:pt idx="0">
                  <c:v>Column1</c:v>
                </c:pt>
              </c:strCache>
            </c:strRef>
          </c:tx>
          <c:spPr>
            <a:solidFill>
              <a:schemeClr val="accent4">
                <a:lumMod val="75000"/>
              </a:schemeClr>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c:v>
                </c:pt>
                <c:pt idx="13">
                  <c:v>FY14</c:v>
                </c:pt>
              </c:strCache>
            </c:strRef>
          </c:cat>
          <c:val>
            <c:numRef>
              <c:f>Sheet1!$B$2:$B$15</c:f>
              <c:numCache>
                <c:formatCode>General</c:formatCode>
                <c:ptCount val="14"/>
                <c:pt idx="0">
                  <c:v>3.6246811087870165</c:v>
                </c:pt>
                <c:pt idx="1">
                  <c:v>3.7133885196313035</c:v>
                </c:pt>
                <c:pt idx="2">
                  <c:v>3.6819016314525892</c:v>
                </c:pt>
                <c:pt idx="3">
                  <c:v>3.6389216662207091</c:v>
                </c:pt>
                <c:pt idx="4">
                  <c:v>3.6936595506137824</c:v>
                </c:pt>
                <c:pt idx="5">
                  <c:v>3.7561818325181666</c:v>
                </c:pt>
                <c:pt idx="6">
                  <c:v>3.8182571491344222</c:v>
                </c:pt>
                <c:pt idx="7">
                  <c:v>3.7754489057422567</c:v>
                </c:pt>
                <c:pt idx="8">
                  <c:v>3.7819868826991243</c:v>
                </c:pt>
                <c:pt idx="9">
                  <c:v>3.6337474379919472</c:v>
                </c:pt>
                <c:pt idx="10">
                  <c:v>3.5860968355545091</c:v>
                </c:pt>
                <c:pt idx="11">
                  <c:v>3.5466851564619488</c:v>
                </c:pt>
                <c:pt idx="12">
                  <c:v>3.5604417140565849</c:v>
                </c:pt>
                <c:pt idx="13">
                  <c:v>3.6442577843383002</c:v>
                </c:pt>
              </c:numCache>
            </c:numRef>
          </c:val>
        </c:ser>
        <c:dLbls/>
        <c:gapWidth val="118"/>
        <c:overlap val="100"/>
        <c:axId val="129847680"/>
        <c:axId val="129849216"/>
      </c:barChart>
      <c:catAx>
        <c:axId val="129847680"/>
        <c:scaling>
          <c:orientation val="minMax"/>
        </c:scaling>
        <c:axPos val="b"/>
        <c:numFmt formatCode="@" sourceLinked="0"/>
        <c:majorTickMark val="none"/>
        <c:tickLblPos val="nextTo"/>
        <c:txPr>
          <a:bodyPr/>
          <a:lstStyle/>
          <a:p>
            <a:pPr>
              <a:defRPr sz="1200" b="1">
                <a:solidFill>
                  <a:schemeClr val="tx1"/>
                </a:solidFill>
              </a:defRPr>
            </a:pPr>
            <a:endParaRPr lang="en-US"/>
          </a:p>
        </c:txPr>
        <c:crossAx val="129849216"/>
        <c:crosses val="autoZero"/>
        <c:auto val="1"/>
        <c:lblAlgn val="ctr"/>
        <c:lblOffset val="100"/>
      </c:catAx>
      <c:valAx>
        <c:axId val="129849216"/>
        <c:scaling>
          <c:orientation val="minMax"/>
          <c:min val="0"/>
        </c:scaling>
        <c:axPos val="l"/>
        <c:numFmt formatCode="&quot;$&quot;#,##0.0" sourceLinked="0"/>
        <c:tickLblPos val="nextTo"/>
        <c:txPr>
          <a:bodyPr/>
          <a:lstStyle/>
          <a:p>
            <a:pPr>
              <a:defRPr sz="1400">
                <a:solidFill>
                  <a:schemeClr val="bg1">
                    <a:lumMod val="50000"/>
                  </a:schemeClr>
                </a:solidFill>
              </a:defRPr>
            </a:pPr>
            <a:endParaRPr lang="en-US"/>
          </a:p>
        </c:txPr>
        <c:crossAx val="129847680"/>
        <c:crosses val="autoZero"/>
        <c:crossBetween val="between"/>
      </c:valAx>
      <c:spPr>
        <a:noFill/>
        <a:ln>
          <a:noFill/>
        </a:ln>
      </c:spPr>
    </c:plotArea>
    <c:plotVisOnly val="1"/>
    <c:dispBlanksAs val="gap"/>
  </c:chart>
  <c:spPr>
    <a:noFill/>
  </c:spPr>
  <c:txPr>
    <a:bodyPr/>
    <a:lstStyle/>
    <a:p>
      <a:pPr>
        <a:defRPr sz="18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08705161854764E-2"/>
          <c:y val="3.3465004644647953E-2"/>
          <c:w val="0.89937975443747564"/>
          <c:h val="0.90675091240918781"/>
        </c:manualLayout>
      </c:layout>
      <c:barChart>
        <c:barDir val="col"/>
        <c:grouping val="stacked"/>
        <c:ser>
          <c:idx val="0"/>
          <c:order val="0"/>
          <c:tx>
            <c:strRef>
              <c:f>Sheet1!$B$1</c:f>
              <c:strCache>
                <c:ptCount val="1"/>
                <c:pt idx="0">
                  <c:v>Column1</c:v>
                </c:pt>
              </c:strCache>
            </c:strRef>
          </c:tx>
          <c:spPr>
            <a:solidFill>
              <a:schemeClr val="accent2">
                <a:lumMod val="50000"/>
              </a:schemeClr>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c:v>
                </c:pt>
                <c:pt idx="13">
                  <c:v>FY14</c:v>
                </c:pt>
              </c:strCache>
            </c:strRef>
          </c:cat>
          <c:val>
            <c:numRef>
              <c:f>Sheet1!$B$2:$B$15</c:f>
              <c:numCache>
                <c:formatCode>General</c:formatCode>
                <c:ptCount val="14"/>
                <c:pt idx="0">
                  <c:v>801.36689349949745</c:v>
                </c:pt>
                <c:pt idx="1">
                  <c:v>800.52618333012219</c:v>
                </c:pt>
                <c:pt idx="2">
                  <c:v>778.29235081125228</c:v>
                </c:pt>
                <c:pt idx="3">
                  <c:v>747.97185163924394</c:v>
                </c:pt>
                <c:pt idx="4">
                  <c:v>731.12787067441218</c:v>
                </c:pt>
                <c:pt idx="5">
                  <c:v>745.97269744612333</c:v>
                </c:pt>
                <c:pt idx="6">
                  <c:v>745.1309861493977</c:v>
                </c:pt>
                <c:pt idx="7">
                  <c:v>741.56314603012333</c:v>
                </c:pt>
                <c:pt idx="8">
                  <c:v>711.17813142898433</c:v>
                </c:pt>
                <c:pt idx="9">
                  <c:v>687.96730650537404</c:v>
                </c:pt>
                <c:pt idx="10">
                  <c:v>668.49123259205851</c:v>
                </c:pt>
                <c:pt idx="11">
                  <c:v>672.87387294804989</c:v>
                </c:pt>
                <c:pt idx="12">
                  <c:v>671.37402443027986</c:v>
                </c:pt>
                <c:pt idx="13">
                  <c:v>707.26673233880001</c:v>
                </c:pt>
              </c:numCache>
            </c:numRef>
          </c:val>
        </c:ser>
        <c:dLbls/>
        <c:gapWidth val="118"/>
        <c:overlap val="100"/>
        <c:axId val="129915520"/>
        <c:axId val="133169536"/>
      </c:barChart>
      <c:catAx>
        <c:axId val="129915520"/>
        <c:scaling>
          <c:orientation val="minMax"/>
        </c:scaling>
        <c:axPos val="b"/>
        <c:numFmt formatCode="@" sourceLinked="0"/>
        <c:majorTickMark val="none"/>
        <c:tickLblPos val="nextTo"/>
        <c:txPr>
          <a:bodyPr/>
          <a:lstStyle/>
          <a:p>
            <a:pPr>
              <a:defRPr sz="1200" b="1">
                <a:solidFill>
                  <a:schemeClr val="tx1"/>
                </a:solidFill>
              </a:defRPr>
            </a:pPr>
            <a:endParaRPr lang="en-US"/>
          </a:p>
        </c:txPr>
        <c:crossAx val="133169536"/>
        <c:crosses val="autoZero"/>
        <c:auto val="1"/>
        <c:lblAlgn val="ctr"/>
        <c:lblOffset val="100"/>
      </c:catAx>
      <c:valAx>
        <c:axId val="133169536"/>
        <c:scaling>
          <c:orientation val="minMax"/>
          <c:max val="800"/>
          <c:min val="0"/>
        </c:scaling>
        <c:axPos val="l"/>
        <c:numFmt formatCode="&quot;$&quot;#,##0" sourceLinked="0"/>
        <c:tickLblPos val="nextTo"/>
        <c:txPr>
          <a:bodyPr/>
          <a:lstStyle/>
          <a:p>
            <a:pPr>
              <a:defRPr sz="1400">
                <a:solidFill>
                  <a:schemeClr val="bg1">
                    <a:lumMod val="50000"/>
                  </a:schemeClr>
                </a:solidFill>
              </a:defRPr>
            </a:pPr>
            <a:endParaRPr lang="en-US"/>
          </a:p>
        </c:txPr>
        <c:crossAx val="129915520"/>
        <c:crosses val="autoZero"/>
        <c:crossBetween val="between"/>
      </c:valAx>
      <c:spPr>
        <a:noFill/>
        <a:ln>
          <a:noFill/>
        </a:ln>
      </c:spPr>
    </c:plotArea>
    <c:plotVisOnly val="1"/>
    <c:dispBlanksAs val="gap"/>
  </c:chart>
  <c:spPr>
    <a:noFill/>
  </c:spPr>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0870516185482E-2"/>
          <c:y val="3.3465004644647897E-2"/>
          <c:w val="0.89937975443747609"/>
          <c:h val="0.90675091240918826"/>
        </c:manualLayout>
      </c:layout>
      <c:barChart>
        <c:barDir val="col"/>
        <c:grouping val="stacked"/>
        <c:ser>
          <c:idx val="0"/>
          <c:order val="0"/>
          <c:tx>
            <c:strRef>
              <c:f>Sheet1!$B$1</c:f>
              <c:strCache>
                <c:ptCount val="1"/>
                <c:pt idx="0">
                  <c:v>Column1</c:v>
                </c:pt>
              </c:strCache>
            </c:strRef>
          </c:tx>
          <c:spPr>
            <a:solidFill>
              <a:schemeClr val="accent1">
                <a:lumMod val="75000"/>
              </a:schemeClr>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c:v>
                </c:pt>
                <c:pt idx="13">
                  <c:v>FY14</c:v>
                </c:pt>
              </c:strCache>
            </c:strRef>
          </c:cat>
          <c:val>
            <c:numRef>
              <c:f>Sheet1!$B$2:$B$15</c:f>
              <c:numCache>
                <c:formatCode>General</c:formatCode>
                <c:ptCount val="14"/>
                <c:pt idx="0">
                  <c:v>291.70081396096799</c:v>
                </c:pt>
                <c:pt idx="1">
                  <c:v>284.10265289954231</c:v>
                </c:pt>
                <c:pt idx="2">
                  <c:v>222.14187669843679</c:v>
                </c:pt>
                <c:pt idx="3">
                  <c:v>203.18538461619264</c:v>
                </c:pt>
                <c:pt idx="4">
                  <c:v>201.70595471828355</c:v>
                </c:pt>
                <c:pt idx="5">
                  <c:v>279.30127070183329</c:v>
                </c:pt>
                <c:pt idx="6">
                  <c:v>243.36371300312516</c:v>
                </c:pt>
                <c:pt idx="7">
                  <c:v>230.64333254481255</c:v>
                </c:pt>
                <c:pt idx="8">
                  <c:v>222.74148135071655</c:v>
                </c:pt>
                <c:pt idx="9">
                  <c:v>190.90810038101557</c:v>
                </c:pt>
                <c:pt idx="10">
                  <c:v>175.61686276010323</c:v>
                </c:pt>
                <c:pt idx="11">
                  <c:v>169.05147606999401</c:v>
                </c:pt>
                <c:pt idx="12">
                  <c:v>179.1249297280508</c:v>
                </c:pt>
                <c:pt idx="13">
                  <c:v>188.65566233479998</c:v>
                </c:pt>
              </c:numCache>
            </c:numRef>
          </c:val>
        </c:ser>
        <c:dLbls/>
        <c:gapWidth val="118"/>
        <c:overlap val="100"/>
        <c:axId val="133312512"/>
        <c:axId val="133314048"/>
      </c:barChart>
      <c:catAx>
        <c:axId val="133312512"/>
        <c:scaling>
          <c:orientation val="minMax"/>
        </c:scaling>
        <c:axPos val="b"/>
        <c:numFmt formatCode="@" sourceLinked="0"/>
        <c:majorTickMark val="none"/>
        <c:tickLblPos val="nextTo"/>
        <c:txPr>
          <a:bodyPr/>
          <a:lstStyle/>
          <a:p>
            <a:pPr>
              <a:defRPr sz="1200" b="1">
                <a:solidFill>
                  <a:schemeClr val="tx1"/>
                </a:solidFill>
              </a:defRPr>
            </a:pPr>
            <a:endParaRPr lang="en-US"/>
          </a:p>
        </c:txPr>
        <c:crossAx val="133314048"/>
        <c:crosses val="autoZero"/>
        <c:auto val="1"/>
        <c:lblAlgn val="ctr"/>
        <c:lblOffset val="100"/>
      </c:catAx>
      <c:valAx>
        <c:axId val="133314048"/>
        <c:scaling>
          <c:orientation val="minMax"/>
          <c:min val="0"/>
        </c:scaling>
        <c:axPos val="l"/>
        <c:numFmt formatCode="&quot;$&quot;#,##0" sourceLinked="0"/>
        <c:tickLblPos val="nextTo"/>
        <c:txPr>
          <a:bodyPr/>
          <a:lstStyle/>
          <a:p>
            <a:pPr>
              <a:defRPr sz="1400">
                <a:solidFill>
                  <a:schemeClr val="bg1">
                    <a:lumMod val="50000"/>
                  </a:schemeClr>
                </a:solidFill>
              </a:defRPr>
            </a:pPr>
            <a:endParaRPr lang="en-US"/>
          </a:p>
        </c:txPr>
        <c:crossAx val="133312512"/>
        <c:crosses val="autoZero"/>
        <c:crossBetween val="between"/>
      </c:valAx>
      <c:spPr>
        <a:noFill/>
        <a:ln>
          <a:noFill/>
        </a:ln>
      </c:spPr>
    </c:plotArea>
    <c:plotVisOnly val="1"/>
    <c:dispBlanksAs val="gap"/>
  </c:chart>
  <c:spPr>
    <a:noFill/>
  </c:spPr>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a:solidFill>
                  <a:schemeClr val="bg1">
                    <a:lumMod val="50000"/>
                  </a:schemeClr>
                </a:solidFill>
                <a:latin typeface="Calibri" pitchFamily="34" charset="0"/>
              </a:defRPr>
            </a:pPr>
            <a:r>
              <a:rPr lang="en-US" sz="1200" dirty="0" smtClean="0">
                <a:solidFill>
                  <a:schemeClr val="bg1">
                    <a:lumMod val="50000"/>
                  </a:schemeClr>
                </a:solidFill>
              </a:rPr>
              <a:t>% personal</a:t>
            </a:r>
            <a:r>
              <a:rPr lang="en-US" sz="1200" baseline="0" dirty="0" smtClean="0">
                <a:solidFill>
                  <a:schemeClr val="bg1">
                    <a:lumMod val="50000"/>
                  </a:schemeClr>
                </a:solidFill>
              </a:rPr>
              <a:t> income paid in sales tax, 2012</a:t>
            </a:r>
            <a:endParaRPr lang="en-US" sz="1200" dirty="0">
              <a:solidFill>
                <a:schemeClr val="bg1">
                  <a:lumMod val="50000"/>
                </a:schemeClr>
              </a:solidFill>
            </a:endParaRPr>
          </a:p>
        </c:rich>
      </c:tx>
      <c:layout>
        <c:manualLayout>
          <c:xMode val="edge"/>
          <c:yMode val="edge"/>
          <c:x val="9.0909090909090939E-3"/>
          <c:y val="2.9573178352705905E-2"/>
        </c:manualLayout>
      </c:layout>
    </c:title>
    <c:plotArea>
      <c:layout>
        <c:manualLayout>
          <c:layoutTarget val="inner"/>
          <c:xMode val="edge"/>
          <c:yMode val="edge"/>
          <c:x val="7.1705413677889698E-2"/>
          <c:y val="0.106313064578718"/>
          <c:w val="0.91133824889099491"/>
          <c:h val="0.60840665750114609"/>
        </c:manualLayout>
      </c:layout>
      <c:barChart>
        <c:barDir val="col"/>
        <c:grouping val="clustered"/>
        <c:ser>
          <c:idx val="0"/>
          <c:order val="0"/>
          <c:tx>
            <c:strRef>
              <c:f>Sheet1!$B$1</c:f>
              <c:strCache>
                <c:ptCount val="1"/>
                <c:pt idx="0">
                  <c:v>Sales Tax</c:v>
                </c:pt>
              </c:strCache>
            </c:strRef>
          </c:tx>
          <c:spPr>
            <a:solidFill>
              <a:schemeClr val="bg2">
                <a:lumMod val="40000"/>
                <a:lumOff val="60000"/>
              </a:schemeClr>
            </a:solidFill>
          </c:spPr>
          <c:dPt>
            <c:idx val="0"/>
            <c:spPr>
              <a:solidFill>
                <a:srgbClr val="338BB2">
                  <a:lumMod val="75000"/>
                </a:srgbClr>
              </a:solidFill>
            </c:spPr>
          </c:dPt>
          <c:dPt>
            <c:idx val="1"/>
            <c:spPr>
              <a:solidFill>
                <a:srgbClr val="338BB2">
                  <a:lumMod val="75000"/>
                </a:srgbClr>
              </a:solidFill>
            </c:spPr>
          </c:dPt>
          <c:dPt>
            <c:idx val="2"/>
            <c:spPr>
              <a:solidFill>
                <a:srgbClr val="338BB2">
                  <a:lumMod val="75000"/>
                </a:srgbClr>
              </a:solidFill>
            </c:spPr>
          </c:dPt>
          <c:dPt>
            <c:idx val="3"/>
            <c:spPr>
              <a:solidFill>
                <a:srgbClr val="338BB2">
                  <a:lumMod val="75000"/>
                </a:srgbClr>
              </a:solidFill>
            </c:spPr>
          </c:dPt>
          <c:dPt>
            <c:idx val="4"/>
            <c:spPr>
              <a:solidFill>
                <a:srgbClr val="338BB2">
                  <a:lumMod val="60000"/>
                  <a:lumOff val="40000"/>
                </a:srgbClr>
              </a:solidFill>
              <a:ln w="28575">
                <a:noFill/>
              </a:ln>
            </c:spPr>
          </c:dPt>
          <c:dPt>
            <c:idx val="5"/>
            <c:spPr>
              <a:solidFill>
                <a:srgbClr val="338BB2">
                  <a:lumMod val="60000"/>
                  <a:lumOff val="40000"/>
                </a:srgbClr>
              </a:solidFill>
            </c:spPr>
          </c:dPt>
          <c:dPt>
            <c:idx val="6"/>
            <c:spPr>
              <a:solidFill>
                <a:srgbClr val="338BB2">
                  <a:lumMod val="60000"/>
                  <a:lumOff val="40000"/>
                </a:srgbClr>
              </a:solidFill>
            </c:spPr>
          </c:dPt>
          <c:cat>
            <c:strRef>
              <c:f>Sheet1!$A$2:$A$8</c:f>
              <c:strCache>
                <c:ptCount val="7"/>
                <c:pt idx="0">
                  <c:v>Less than $21,000</c:v>
                </c:pt>
                <c:pt idx="1">
                  <c:v>$21-$43,000</c:v>
                </c:pt>
                <c:pt idx="2">
                  <c:v>$43-$69,000</c:v>
                </c:pt>
                <c:pt idx="3">
                  <c:v>$69-$114,000</c:v>
                </c:pt>
                <c:pt idx="4">
                  <c:v>$114-$246,000</c:v>
                </c:pt>
                <c:pt idx="5">
                  <c:v>$246-$708,000</c:v>
                </c:pt>
                <c:pt idx="6">
                  <c:v>$708,000 or more</c:v>
                </c:pt>
              </c:strCache>
            </c:strRef>
          </c:cat>
          <c:val>
            <c:numRef>
              <c:f>Sheet1!$B$2:$B$8</c:f>
              <c:numCache>
                <c:formatCode>#,##0.0%_);\–#,##0.0%_);\—_)_)</c:formatCode>
                <c:ptCount val="7"/>
                <c:pt idx="0">
                  <c:v>1.8191125167311386E-2</c:v>
                </c:pt>
                <c:pt idx="1">
                  <c:v>1.5414324638369602E-2</c:v>
                </c:pt>
                <c:pt idx="2">
                  <c:v>1.2505804958525994E-2</c:v>
                </c:pt>
                <c:pt idx="3">
                  <c:v>1.070810933395995E-2</c:v>
                </c:pt>
                <c:pt idx="4">
                  <c:v>8.3541542734785253E-3</c:v>
                </c:pt>
                <c:pt idx="5">
                  <c:v>5.6153065520249384E-3</c:v>
                </c:pt>
                <c:pt idx="6">
                  <c:v>2.5134732303565875E-3</c:v>
                </c:pt>
              </c:numCache>
            </c:numRef>
          </c:val>
        </c:ser>
        <c:dLbls/>
        <c:axId val="133517696"/>
        <c:axId val="133519232"/>
      </c:barChart>
      <c:catAx>
        <c:axId val="133517696"/>
        <c:scaling>
          <c:orientation val="minMax"/>
        </c:scaling>
        <c:axPos val="b"/>
        <c:majorTickMark val="none"/>
        <c:tickLblPos val="nextTo"/>
        <c:txPr>
          <a:bodyPr rot="0"/>
          <a:lstStyle/>
          <a:p>
            <a:pPr>
              <a:defRPr sz="1100" b="1">
                <a:solidFill>
                  <a:schemeClr val="tx1">
                    <a:lumMod val="65000"/>
                    <a:lumOff val="35000"/>
                  </a:schemeClr>
                </a:solidFill>
                <a:latin typeface="Calibri" pitchFamily="34" charset="0"/>
              </a:defRPr>
            </a:pPr>
            <a:endParaRPr lang="en-US"/>
          </a:p>
        </c:txPr>
        <c:crossAx val="133519232"/>
        <c:crosses val="autoZero"/>
        <c:auto val="1"/>
        <c:lblAlgn val="ctr"/>
        <c:lblOffset val="100"/>
        <c:noMultiLvlLbl val="1"/>
      </c:catAx>
      <c:valAx>
        <c:axId val="133519232"/>
        <c:scaling>
          <c:orientation val="minMax"/>
          <c:max val="2.0000000000000004E-2"/>
          <c:min val="0"/>
        </c:scaling>
        <c:axPos val="l"/>
        <c:numFmt formatCode="0%" sourceLinked="0"/>
        <c:tickLblPos val="nextTo"/>
        <c:txPr>
          <a:bodyPr/>
          <a:lstStyle/>
          <a:p>
            <a:pPr>
              <a:defRPr sz="1200" b="1">
                <a:solidFill>
                  <a:schemeClr val="tx1">
                    <a:lumMod val="65000"/>
                    <a:lumOff val="35000"/>
                  </a:schemeClr>
                </a:solidFill>
                <a:latin typeface="Calibri" pitchFamily="34" charset="0"/>
              </a:defRPr>
            </a:pPr>
            <a:endParaRPr lang="en-US"/>
          </a:p>
        </c:txPr>
        <c:crossAx val="133517696"/>
        <c:crosses val="autoZero"/>
        <c:crossBetween val="between"/>
        <c:majorUnit val="1.0000000000000002E-2"/>
      </c:valAx>
    </c:plotArea>
    <c:plotVisOnly val="1"/>
    <c:dispBlanksAs val="gap"/>
  </c:chart>
  <c:txPr>
    <a:bodyPr/>
    <a:lstStyle/>
    <a:p>
      <a:pPr>
        <a:defRPr sz="1800"/>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66952157296101"/>
          <c:y val="0.11878077479149902"/>
          <c:w val="0.75423470092554201"/>
          <c:h val="0.64172995591319126"/>
        </c:manualLayout>
      </c:layout>
      <c:barChart>
        <c:barDir val="col"/>
        <c:grouping val="clustered"/>
        <c:ser>
          <c:idx val="0"/>
          <c:order val="0"/>
          <c:tx>
            <c:strRef>
              <c:f>Sheet1!$B$1</c:f>
              <c:strCache>
                <c:ptCount val="1"/>
                <c:pt idx="0">
                  <c:v>Average income before taxes</c:v>
                </c:pt>
              </c:strCache>
            </c:strRef>
          </c:tx>
          <c:spPr>
            <a:solidFill>
              <a:srgbClr val="B2E5DB">
                <a:lumMod val="75000"/>
              </a:srgbClr>
            </a:solidFill>
          </c:spPr>
          <c:cat>
            <c:strRef>
              <c:f>Sheet1!$A$2:$A$6</c:f>
              <c:strCache>
                <c:ptCount val="5"/>
                <c:pt idx="0">
                  <c:v>Lowest 20%</c:v>
                </c:pt>
                <c:pt idx="1">
                  <c:v>Second 20%</c:v>
                </c:pt>
                <c:pt idx="2">
                  <c:v>Third 20%</c:v>
                </c:pt>
                <c:pt idx="3">
                  <c:v>Fourth 20%</c:v>
                </c:pt>
                <c:pt idx="4">
                  <c:v>Highest 20%</c:v>
                </c:pt>
              </c:strCache>
            </c:strRef>
          </c:cat>
          <c:val>
            <c:numRef>
              <c:f>Sheet1!$B$2:$B$6</c:f>
              <c:numCache>
                <c:formatCode>"$"#,##0</c:formatCode>
                <c:ptCount val="5"/>
                <c:pt idx="0">
                  <c:v>10263</c:v>
                </c:pt>
                <c:pt idx="1">
                  <c:v>27442</c:v>
                </c:pt>
                <c:pt idx="2">
                  <c:v>47196</c:v>
                </c:pt>
                <c:pt idx="3">
                  <c:v>74090</c:v>
                </c:pt>
                <c:pt idx="4">
                  <c:v>158652</c:v>
                </c:pt>
              </c:numCache>
            </c:numRef>
          </c:val>
        </c:ser>
        <c:ser>
          <c:idx val="1"/>
          <c:order val="1"/>
          <c:tx>
            <c:strRef>
              <c:f>Sheet1!$C$1</c:f>
              <c:strCache>
                <c:ptCount val="1"/>
                <c:pt idx="0">
                  <c:v>Average annual spending</c:v>
                </c:pt>
              </c:strCache>
            </c:strRef>
          </c:tx>
          <c:spPr>
            <a:solidFill>
              <a:srgbClr val="994C00">
                <a:lumMod val="40000"/>
                <a:lumOff val="60000"/>
              </a:srgbClr>
            </a:solidFill>
          </c:spPr>
          <c:cat>
            <c:strRef>
              <c:f>Sheet1!$A$2:$A$6</c:f>
              <c:strCache>
                <c:ptCount val="5"/>
                <c:pt idx="0">
                  <c:v>Lowest 20%</c:v>
                </c:pt>
                <c:pt idx="1">
                  <c:v>Second 20%</c:v>
                </c:pt>
                <c:pt idx="2">
                  <c:v>Third 20%</c:v>
                </c:pt>
                <c:pt idx="3">
                  <c:v>Fourth 20%</c:v>
                </c:pt>
                <c:pt idx="4">
                  <c:v>Highest 20%</c:v>
                </c:pt>
              </c:strCache>
            </c:strRef>
          </c:cat>
          <c:val>
            <c:numRef>
              <c:f>Sheet1!$C$2:$C$6</c:f>
              <c:numCache>
                <c:formatCode>"$"#,##0</c:formatCode>
                <c:ptCount val="5"/>
                <c:pt idx="0">
                  <c:v>22304</c:v>
                </c:pt>
                <c:pt idx="1">
                  <c:v>31751</c:v>
                </c:pt>
                <c:pt idx="2">
                  <c:v>42659</c:v>
                </c:pt>
                <c:pt idx="3">
                  <c:v>58632</c:v>
                </c:pt>
                <c:pt idx="4">
                  <c:v>97003</c:v>
                </c:pt>
              </c:numCache>
            </c:numRef>
          </c:val>
        </c:ser>
        <c:dLbls/>
        <c:gapWidth val="90"/>
        <c:overlap val="-10"/>
        <c:axId val="133566464"/>
        <c:axId val="133568000"/>
      </c:barChart>
      <c:catAx>
        <c:axId val="133566464"/>
        <c:scaling>
          <c:orientation val="minMax"/>
        </c:scaling>
        <c:axPos val="b"/>
        <c:tickLblPos val="nextTo"/>
        <c:txPr>
          <a:bodyPr/>
          <a:lstStyle/>
          <a:p>
            <a:pPr>
              <a:defRPr sz="1200" b="1">
                <a:solidFill>
                  <a:schemeClr val="bg1"/>
                </a:solidFill>
                <a:latin typeface="Calibri" pitchFamily="34" charset="0"/>
              </a:defRPr>
            </a:pPr>
            <a:endParaRPr lang="en-US"/>
          </a:p>
        </c:txPr>
        <c:crossAx val="133568000"/>
        <c:crosses val="autoZero"/>
        <c:auto val="1"/>
        <c:lblAlgn val="ctr"/>
        <c:lblOffset val="100"/>
      </c:catAx>
      <c:valAx>
        <c:axId val="133568000"/>
        <c:scaling>
          <c:orientation val="minMax"/>
        </c:scaling>
        <c:axPos val="l"/>
        <c:numFmt formatCode="&quot;$&quot;#,##0" sourceLinked="0"/>
        <c:tickLblPos val="nextTo"/>
        <c:txPr>
          <a:bodyPr/>
          <a:lstStyle/>
          <a:p>
            <a:pPr>
              <a:defRPr sz="1200" b="0">
                <a:solidFill>
                  <a:schemeClr val="bg1">
                    <a:lumMod val="50000"/>
                  </a:schemeClr>
                </a:solidFill>
                <a:latin typeface="Calibri" pitchFamily="34" charset="0"/>
              </a:defRPr>
            </a:pPr>
            <a:endParaRPr lang="en-US"/>
          </a:p>
        </c:txPr>
        <c:crossAx val="133566464"/>
        <c:crosses val="autoZero"/>
        <c:crossBetween val="between"/>
      </c:valAx>
    </c:plotArea>
    <c:legend>
      <c:legendPos val="r"/>
      <c:legendEntry>
        <c:idx val="0"/>
        <c:txPr>
          <a:bodyPr/>
          <a:lstStyle/>
          <a:p>
            <a:pPr>
              <a:defRPr sz="1400" b="1">
                <a:latin typeface="Calibri" pitchFamily="34" charset="0"/>
              </a:defRPr>
            </a:pPr>
            <a:endParaRPr lang="en-US"/>
          </a:p>
        </c:txPr>
      </c:legendEntry>
      <c:legendEntry>
        <c:idx val="1"/>
        <c:txPr>
          <a:bodyPr/>
          <a:lstStyle/>
          <a:p>
            <a:pPr>
              <a:defRPr sz="1400" b="1">
                <a:latin typeface="Calibri" pitchFamily="34" charset="0"/>
              </a:defRPr>
            </a:pPr>
            <a:endParaRPr lang="en-US"/>
          </a:p>
        </c:txPr>
      </c:legendEntry>
      <c:layout>
        <c:manualLayout>
          <c:xMode val="edge"/>
          <c:yMode val="edge"/>
          <c:x val="0.85888785283418823"/>
          <c:y val="0.20400339229594602"/>
          <c:w val="0.12985092323985695"/>
          <c:h val="0.45272217563949607"/>
        </c:manualLayout>
      </c:layout>
      <c:txPr>
        <a:bodyPr/>
        <a:lstStyle/>
        <a:p>
          <a:pPr>
            <a:defRPr sz="1400" b="1">
              <a:latin typeface="+mn-lt"/>
            </a:defRPr>
          </a:pPr>
          <a:endParaRPr lang="en-US"/>
        </a:p>
      </c:txPr>
    </c:legend>
    <c:plotVisOnly val="1"/>
    <c:dispBlanksAs val="gap"/>
  </c:chart>
  <c:txPr>
    <a:bodyPr/>
    <a:lstStyle/>
    <a:p>
      <a:pPr>
        <a:defRPr sz="1800"/>
      </a:pPr>
      <a:endParaRPr lang="en-US"/>
    </a:p>
  </c:txPr>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a:solidFill>
                  <a:schemeClr val="bg1">
                    <a:lumMod val="50000"/>
                  </a:schemeClr>
                </a:solidFill>
                <a:latin typeface="Calibri" pitchFamily="34" charset="0"/>
              </a:defRPr>
            </a:pPr>
            <a:r>
              <a:rPr lang="en-US" sz="1200" dirty="0" smtClean="0">
                <a:solidFill>
                  <a:schemeClr val="bg1">
                    <a:lumMod val="50000"/>
                  </a:schemeClr>
                </a:solidFill>
              </a:rPr>
              <a:t>% personal</a:t>
            </a:r>
            <a:r>
              <a:rPr lang="en-US" sz="1200" baseline="0" dirty="0" smtClean="0">
                <a:solidFill>
                  <a:schemeClr val="bg1">
                    <a:lumMod val="50000"/>
                  </a:schemeClr>
                </a:solidFill>
              </a:rPr>
              <a:t> income paid in  property tax, 2012</a:t>
            </a:r>
            <a:endParaRPr lang="en-US" sz="1200" dirty="0">
              <a:solidFill>
                <a:schemeClr val="bg1">
                  <a:lumMod val="50000"/>
                </a:schemeClr>
              </a:solidFill>
            </a:endParaRPr>
          </a:p>
        </c:rich>
      </c:tx>
      <c:layout>
        <c:manualLayout>
          <c:xMode val="edge"/>
          <c:yMode val="edge"/>
          <c:x val="9.0909090909090939E-3"/>
          <c:y val="2.9573178352705915E-2"/>
        </c:manualLayout>
      </c:layout>
    </c:title>
    <c:plotArea>
      <c:layout>
        <c:manualLayout>
          <c:layoutTarget val="inner"/>
          <c:xMode val="edge"/>
          <c:yMode val="edge"/>
          <c:x val="7.1705413677889684E-2"/>
          <c:y val="0.10631306457871806"/>
          <c:w val="0.91133824889099546"/>
          <c:h val="0.60840665750114564"/>
        </c:manualLayout>
      </c:layout>
      <c:barChart>
        <c:barDir val="col"/>
        <c:grouping val="clustered"/>
        <c:ser>
          <c:idx val="0"/>
          <c:order val="0"/>
          <c:tx>
            <c:strRef>
              <c:f>Sheet1!$B$1</c:f>
              <c:strCache>
                <c:ptCount val="1"/>
                <c:pt idx="0">
                  <c:v>Total Property Tax</c:v>
                </c:pt>
              </c:strCache>
            </c:strRef>
          </c:tx>
          <c:spPr>
            <a:solidFill>
              <a:schemeClr val="bg2">
                <a:lumMod val="40000"/>
                <a:lumOff val="60000"/>
              </a:schemeClr>
            </a:solidFill>
          </c:spPr>
          <c:dPt>
            <c:idx val="0"/>
            <c:spPr>
              <a:solidFill>
                <a:srgbClr val="338BB2">
                  <a:lumMod val="75000"/>
                </a:srgbClr>
              </a:solidFill>
            </c:spPr>
          </c:dPt>
          <c:dPt>
            <c:idx val="1"/>
            <c:spPr>
              <a:solidFill>
                <a:srgbClr val="338BB2">
                  <a:lumMod val="75000"/>
                </a:srgbClr>
              </a:solidFill>
            </c:spPr>
          </c:dPt>
          <c:dPt>
            <c:idx val="2"/>
            <c:spPr>
              <a:solidFill>
                <a:srgbClr val="338BB2">
                  <a:lumMod val="75000"/>
                </a:srgbClr>
              </a:solidFill>
            </c:spPr>
          </c:dPt>
          <c:dPt>
            <c:idx val="3"/>
            <c:spPr>
              <a:solidFill>
                <a:srgbClr val="338BB2">
                  <a:lumMod val="75000"/>
                </a:srgbClr>
              </a:solidFill>
            </c:spPr>
          </c:dPt>
          <c:dPt>
            <c:idx val="4"/>
            <c:spPr>
              <a:solidFill>
                <a:srgbClr val="338BB2">
                  <a:lumMod val="60000"/>
                  <a:lumOff val="40000"/>
                </a:srgbClr>
              </a:solidFill>
              <a:ln w="28575">
                <a:noFill/>
              </a:ln>
            </c:spPr>
          </c:dPt>
          <c:dPt>
            <c:idx val="5"/>
            <c:spPr>
              <a:solidFill>
                <a:srgbClr val="338BB2">
                  <a:lumMod val="60000"/>
                  <a:lumOff val="40000"/>
                </a:srgbClr>
              </a:solidFill>
            </c:spPr>
          </c:dPt>
          <c:dPt>
            <c:idx val="6"/>
            <c:spPr>
              <a:solidFill>
                <a:srgbClr val="338BB2">
                  <a:lumMod val="60000"/>
                  <a:lumOff val="40000"/>
                </a:srgbClr>
              </a:solidFill>
            </c:spPr>
          </c:dPt>
          <c:cat>
            <c:strRef>
              <c:f>Sheet1!$A$2:$A$8</c:f>
              <c:strCache>
                <c:ptCount val="7"/>
                <c:pt idx="0">
                  <c:v>Less than $21,000</c:v>
                </c:pt>
                <c:pt idx="1">
                  <c:v>$21-$43,000</c:v>
                </c:pt>
                <c:pt idx="2">
                  <c:v>$43-$69,000</c:v>
                </c:pt>
                <c:pt idx="3">
                  <c:v>$69-$114,000</c:v>
                </c:pt>
                <c:pt idx="4">
                  <c:v>$114-$246,000</c:v>
                </c:pt>
                <c:pt idx="5">
                  <c:v>$246-$708,000</c:v>
                </c:pt>
                <c:pt idx="6">
                  <c:v>$708,000 or more</c:v>
                </c:pt>
              </c:strCache>
            </c:strRef>
          </c:cat>
          <c:val>
            <c:numRef>
              <c:f>Sheet1!$B$2:$B$8</c:f>
              <c:numCache>
                <c:formatCode>#,##0.0%_);\–#,##0.0%_);\—_)_)</c:formatCode>
                <c:ptCount val="7"/>
                <c:pt idx="0">
                  <c:v>4.7655745998904056E-2</c:v>
                </c:pt>
                <c:pt idx="1">
                  <c:v>3.6532967122768017E-2</c:v>
                </c:pt>
                <c:pt idx="2">
                  <c:v>3.5194903146887245E-2</c:v>
                </c:pt>
                <c:pt idx="3">
                  <c:v>3.5078533629911132E-2</c:v>
                </c:pt>
                <c:pt idx="4">
                  <c:v>3.2483100582162257E-2</c:v>
                </c:pt>
                <c:pt idx="5">
                  <c:v>2.2759202376250696E-2</c:v>
                </c:pt>
                <c:pt idx="6">
                  <c:v>5.8737832235663994E-3</c:v>
                </c:pt>
              </c:numCache>
            </c:numRef>
          </c:val>
        </c:ser>
        <c:dLbls/>
        <c:axId val="133740416"/>
        <c:axId val="133741952"/>
      </c:barChart>
      <c:catAx>
        <c:axId val="133740416"/>
        <c:scaling>
          <c:orientation val="minMax"/>
        </c:scaling>
        <c:axPos val="b"/>
        <c:majorTickMark val="none"/>
        <c:tickLblPos val="nextTo"/>
        <c:txPr>
          <a:bodyPr rot="0"/>
          <a:lstStyle/>
          <a:p>
            <a:pPr>
              <a:defRPr sz="1100" b="1">
                <a:solidFill>
                  <a:schemeClr val="tx1">
                    <a:lumMod val="65000"/>
                    <a:lumOff val="35000"/>
                  </a:schemeClr>
                </a:solidFill>
                <a:latin typeface="Calibri" pitchFamily="34" charset="0"/>
              </a:defRPr>
            </a:pPr>
            <a:endParaRPr lang="en-US"/>
          </a:p>
        </c:txPr>
        <c:crossAx val="133741952"/>
        <c:crosses val="autoZero"/>
        <c:auto val="1"/>
        <c:lblAlgn val="ctr"/>
        <c:lblOffset val="100"/>
        <c:noMultiLvlLbl val="1"/>
      </c:catAx>
      <c:valAx>
        <c:axId val="133741952"/>
        <c:scaling>
          <c:orientation val="minMax"/>
          <c:max val="6.0000000000000019E-2"/>
        </c:scaling>
        <c:axPos val="l"/>
        <c:numFmt formatCode="0%" sourceLinked="0"/>
        <c:tickLblPos val="nextTo"/>
        <c:txPr>
          <a:bodyPr/>
          <a:lstStyle/>
          <a:p>
            <a:pPr>
              <a:defRPr sz="1200" b="1">
                <a:solidFill>
                  <a:schemeClr val="tx1">
                    <a:lumMod val="65000"/>
                    <a:lumOff val="35000"/>
                  </a:schemeClr>
                </a:solidFill>
                <a:latin typeface="Calibri" pitchFamily="34" charset="0"/>
              </a:defRPr>
            </a:pPr>
            <a:endParaRPr lang="en-US"/>
          </a:p>
        </c:txPr>
        <c:crossAx val="133740416"/>
        <c:crosses val="autoZero"/>
        <c:crossBetween val="between"/>
        <c:majorUnit val="2.0000000000000014E-2"/>
      </c:valAx>
    </c:plotArea>
    <c:plotVisOnly val="1"/>
    <c:dispBlanksAs val="gap"/>
  </c:chart>
  <c:txPr>
    <a:bodyPr/>
    <a:lstStyle/>
    <a:p>
      <a:pPr>
        <a:defRPr sz="1800"/>
      </a:pPr>
      <a:endParaRPr lang="en-US"/>
    </a:p>
  </c:txPr>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a:solidFill>
                  <a:schemeClr val="bg1">
                    <a:lumMod val="50000"/>
                  </a:schemeClr>
                </a:solidFill>
                <a:latin typeface="Calibri" pitchFamily="34" charset="0"/>
              </a:defRPr>
            </a:pPr>
            <a:r>
              <a:rPr lang="en-US" sz="1200" dirty="0" smtClean="0">
                <a:solidFill>
                  <a:schemeClr val="bg1">
                    <a:lumMod val="50000"/>
                  </a:schemeClr>
                </a:solidFill>
              </a:rPr>
              <a:t>% personal</a:t>
            </a:r>
            <a:r>
              <a:rPr lang="en-US" sz="1200" baseline="0" dirty="0" smtClean="0">
                <a:solidFill>
                  <a:schemeClr val="bg1">
                    <a:lumMod val="50000"/>
                  </a:schemeClr>
                </a:solidFill>
              </a:rPr>
              <a:t> income paid in income tax, 2012</a:t>
            </a:r>
            <a:endParaRPr lang="en-US" sz="1200" dirty="0">
              <a:solidFill>
                <a:schemeClr val="bg1">
                  <a:lumMod val="50000"/>
                </a:schemeClr>
              </a:solidFill>
            </a:endParaRPr>
          </a:p>
        </c:rich>
      </c:tx>
      <c:layout>
        <c:manualLayout>
          <c:xMode val="edge"/>
          <c:yMode val="edge"/>
          <c:x val="9.0909090909090939E-3"/>
          <c:y val="2.9573178352705905E-2"/>
        </c:manualLayout>
      </c:layout>
    </c:title>
    <c:plotArea>
      <c:layout>
        <c:manualLayout>
          <c:layoutTarget val="inner"/>
          <c:xMode val="edge"/>
          <c:yMode val="edge"/>
          <c:x val="7.1705413677889698E-2"/>
          <c:y val="0.106313064578718"/>
          <c:w val="0.91133824889099491"/>
          <c:h val="0.60840665750114609"/>
        </c:manualLayout>
      </c:layout>
      <c:barChart>
        <c:barDir val="col"/>
        <c:grouping val="clustered"/>
        <c:ser>
          <c:idx val="0"/>
          <c:order val="0"/>
          <c:tx>
            <c:strRef>
              <c:f>Sheet1!$B$1</c:f>
              <c:strCache>
                <c:ptCount val="1"/>
                <c:pt idx="0">
                  <c:v>Income Tax</c:v>
                </c:pt>
              </c:strCache>
            </c:strRef>
          </c:tx>
          <c:spPr>
            <a:solidFill>
              <a:schemeClr val="bg2">
                <a:lumMod val="40000"/>
                <a:lumOff val="60000"/>
              </a:schemeClr>
            </a:solidFill>
          </c:spPr>
          <c:dPt>
            <c:idx val="0"/>
            <c:spPr>
              <a:solidFill>
                <a:srgbClr val="338BB2">
                  <a:lumMod val="75000"/>
                </a:srgbClr>
              </a:solidFill>
            </c:spPr>
          </c:dPt>
          <c:dPt>
            <c:idx val="1"/>
            <c:spPr>
              <a:solidFill>
                <a:srgbClr val="338BB2">
                  <a:lumMod val="75000"/>
                </a:srgbClr>
              </a:solidFill>
            </c:spPr>
          </c:dPt>
          <c:dPt>
            <c:idx val="2"/>
            <c:spPr>
              <a:solidFill>
                <a:srgbClr val="338BB2">
                  <a:lumMod val="75000"/>
                </a:srgbClr>
              </a:solidFill>
            </c:spPr>
          </c:dPt>
          <c:dPt>
            <c:idx val="3"/>
            <c:spPr>
              <a:solidFill>
                <a:srgbClr val="338BB2">
                  <a:lumMod val="75000"/>
                </a:srgbClr>
              </a:solidFill>
            </c:spPr>
          </c:dPt>
          <c:dPt>
            <c:idx val="4"/>
            <c:spPr>
              <a:solidFill>
                <a:srgbClr val="338BB2">
                  <a:lumMod val="60000"/>
                  <a:lumOff val="40000"/>
                </a:srgbClr>
              </a:solidFill>
              <a:ln w="28575">
                <a:noFill/>
              </a:ln>
            </c:spPr>
          </c:dPt>
          <c:dPt>
            <c:idx val="5"/>
            <c:spPr>
              <a:solidFill>
                <a:srgbClr val="338BB2">
                  <a:lumMod val="60000"/>
                  <a:lumOff val="40000"/>
                </a:srgbClr>
              </a:solidFill>
            </c:spPr>
          </c:dPt>
          <c:dPt>
            <c:idx val="6"/>
            <c:spPr>
              <a:solidFill>
                <a:srgbClr val="338BB2">
                  <a:lumMod val="60000"/>
                  <a:lumOff val="40000"/>
                </a:srgbClr>
              </a:solidFill>
            </c:spPr>
          </c:dPt>
          <c:cat>
            <c:strRef>
              <c:f>Sheet1!$A$2:$A$8</c:f>
              <c:strCache>
                <c:ptCount val="7"/>
                <c:pt idx="0">
                  <c:v>Less than $21,000</c:v>
                </c:pt>
                <c:pt idx="1">
                  <c:v>$21-$43,000</c:v>
                </c:pt>
                <c:pt idx="2">
                  <c:v>$43-$69,000</c:v>
                </c:pt>
                <c:pt idx="3">
                  <c:v>$69-$114,000</c:v>
                </c:pt>
                <c:pt idx="4">
                  <c:v>$114-$246,000</c:v>
                </c:pt>
                <c:pt idx="5">
                  <c:v>$246-$708,000</c:v>
                </c:pt>
                <c:pt idx="6">
                  <c:v>$708,000 or more</c:v>
                </c:pt>
              </c:strCache>
            </c:strRef>
          </c:cat>
          <c:val>
            <c:numRef>
              <c:f>Sheet1!$B$2:$B$8</c:f>
              <c:numCache>
                <c:formatCode>#,##0.0%_);\–#,##0.0%_);\—_)_)</c:formatCode>
                <c:ptCount val="7"/>
                <c:pt idx="0">
                  <c:v>1.9917228085412535E-3</c:v>
                </c:pt>
                <c:pt idx="1">
                  <c:v>2.248415119452574E-2</c:v>
                </c:pt>
                <c:pt idx="2">
                  <c:v>3.2832343971817265E-2</c:v>
                </c:pt>
                <c:pt idx="3">
                  <c:v>3.7608074169851631E-2</c:v>
                </c:pt>
                <c:pt idx="4">
                  <c:v>4.1392736750973741E-2</c:v>
                </c:pt>
                <c:pt idx="5">
                  <c:v>4.178201448133724E-2</c:v>
                </c:pt>
                <c:pt idx="6">
                  <c:v>4.1910469437802723E-2</c:v>
                </c:pt>
              </c:numCache>
            </c:numRef>
          </c:val>
        </c:ser>
        <c:dLbls/>
        <c:axId val="133843584"/>
        <c:axId val="133878144"/>
      </c:barChart>
      <c:catAx>
        <c:axId val="133843584"/>
        <c:scaling>
          <c:orientation val="minMax"/>
        </c:scaling>
        <c:axPos val="b"/>
        <c:majorTickMark val="none"/>
        <c:tickLblPos val="nextTo"/>
        <c:txPr>
          <a:bodyPr rot="0"/>
          <a:lstStyle/>
          <a:p>
            <a:pPr>
              <a:defRPr sz="1100" b="1">
                <a:solidFill>
                  <a:schemeClr val="tx1">
                    <a:lumMod val="65000"/>
                    <a:lumOff val="35000"/>
                  </a:schemeClr>
                </a:solidFill>
                <a:latin typeface="Calibri" pitchFamily="34" charset="0"/>
              </a:defRPr>
            </a:pPr>
            <a:endParaRPr lang="en-US"/>
          </a:p>
        </c:txPr>
        <c:crossAx val="133878144"/>
        <c:crosses val="autoZero"/>
        <c:auto val="1"/>
        <c:lblAlgn val="ctr"/>
        <c:lblOffset val="100"/>
        <c:noMultiLvlLbl val="1"/>
      </c:catAx>
      <c:valAx>
        <c:axId val="133878144"/>
        <c:scaling>
          <c:orientation val="minMax"/>
        </c:scaling>
        <c:axPos val="l"/>
        <c:numFmt formatCode="0%" sourceLinked="0"/>
        <c:tickLblPos val="nextTo"/>
        <c:txPr>
          <a:bodyPr/>
          <a:lstStyle/>
          <a:p>
            <a:pPr>
              <a:defRPr sz="1200" b="1">
                <a:solidFill>
                  <a:schemeClr val="tx1">
                    <a:lumMod val="65000"/>
                    <a:lumOff val="35000"/>
                  </a:schemeClr>
                </a:solidFill>
                <a:latin typeface="Calibri" pitchFamily="34" charset="0"/>
              </a:defRPr>
            </a:pPr>
            <a:endParaRPr lang="en-US"/>
          </a:p>
        </c:txPr>
        <c:crossAx val="133843584"/>
        <c:crosses val="autoZero"/>
        <c:crossBetween val="between"/>
        <c:majorUnit val="1.0000000000000002E-2"/>
      </c:valAx>
    </c:plotArea>
    <c:plotVisOnly val="1"/>
    <c:dispBlanksAs val="gap"/>
  </c:chart>
  <c:txPr>
    <a:bodyPr/>
    <a:lstStyle/>
    <a:p>
      <a:pPr>
        <a:defRPr sz="1800"/>
      </a:pPr>
      <a:endParaRPr lang="en-US"/>
    </a:p>
  </c:txPr>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1200">
                <a:solidFill>
                  <a:schemeClr val="bg1">
                    <a:lumMod val="50000"/>
                  </a:schemeClr>
                </a:solidFill>
                <a:latin typeface="Calibri" pitchFamily="34" charset="0"/>
              </a:defRPr>
            </a:pPr>
            <a:r>
              <a:rPr lang="en-US" sz="1200" dirty="0" smtClean="0">
                <a:solidFill>
                  <a:schemeClr val="bg1">
                    <a:lumMod val="50000"/>
                  </a:schemeClr>
                </a:solidFill>
              </a:rPr>
              <a:t>% personal</a:t>
            </a:r>
            <a:r>
              <a:rPr lang="en-US" sz="1200" baseline="0" dirty="0" smtClean="0">
                <a:solidFill>
                  <a:schemeClr val="bg1">
                    <a:lumMod val="50000"/>
                  </a:schemeClr>
                </a:solidFill>
              </a:rPr>
              <a:t> income paid in state and local taxes, 2012</a:t>
            </a:r>
            <a:endParaRPr lang="en-US" sz="1200" dirty="0">
              <a:solidFill>
                <a:schemeClr val="bg1">
                  <a:lumMod val="50000"/>
                </a:schemeClr>
              </a:solidFill>
            </a:endParaRPr>
          </a:p>
        </c:rich>
      </c:tx>
      <c:layout>
        <c:manualLayout>
          <c:xMode val="edge"/>
          <c:yMode val="edge"/>
          <c:x val="9.0909090909090939E-3"/>
          <c:y val="2.9573178352705905E-2"/>
        </c:manualLayout>
      </c:layout>
    </c:title>
    <c:plotArea>
      <c:layout>
        <c:manualLayout>
          <c:layoutTarget val="inner"/>
          <c:xMode val="edge"/>
          <c:yMode val="edge"/>
          <c:x val="7.1705413677889698E-2"/>
          <c:y val="0.106313064578718"/>
          <c:w val="0.91133824889099491"/>
          <c:h val="0.60840665750114609"/>
        </c:manualLayout>
      </c:layout>
      <c:barChart>
        <c:barDir val="col"/>
        <c:grouping val="clustered"/>
        <c:ser>
          <c:idx val="0"/>
          <c:order val="0"/>
          <c:tx>
            <c:strRef>
              <c:f>Sheet1!$B$1</c:f>
              <c:strCache>
                <c:ptCount val="1"/>
                <c:pt idx="0">
                  <c:v>Tax </c:v>
                </c:pt>
              </c:strCache>
            </c:strRef>
          </c:tx>
          <c:spPr>
            <a:solidFill>
              <a:schemeClr val="bg2">
                <a:lumMod val="40000"/>
                <a:lumOff val="60000"/>
              </a:schemeClr>
            </a:solidFill>
          </c:spPr>
          <c:dPt>
            <c:idx val="0"/>
            <c:spPr>
              <a:solidFill>
                <a:srgbClr val="338BB2">
                  <a:lumMod val="75000"/>
                </a:srgbClr>
              </a:solidFill>
            </c:spPr>
          </c:dPt>
          <c:dPt>
            <c:idx val="1"/>
            <c:spPr>
              <a:solidFill>
                <a:srgbClr val="338BB2">
                  <a:lumMod val="75000"/>
                </a:srgbClr>
              </a:solidFill>
            </c:spPr>
          </c:dPt>
          <c:dPt>
            <c:idx val="2"/>
            <c:spPr>
              <a:solidFill>
                <a:srgbClr val="338BB2">
                  <a:lumMod val="75000"/>
                </a:srgbClr>
              </a:solidFill>
            </c:spPr>
          </c:dPt>
          <c:dPt>
            <c:idx val="3"/>
            <c:spPr>
              <a:solidFill>
                <a:srgbClr val="338BB2">
                  <a:lumMod val="75000"/>
                </a:srgbClr>
              </a:solidFill>
            </c:spPr>
          </c:dPt>
          <c:dPt>
            <c:idx val="4"/>
            <c:spPr>
              <a:solidFill>
                <a:srgbClr val="338BB2">
                  <a:lumMod val="60000"/>
                  <a:lumOff val="40000"/>
                </a:srgbClr>
              </a:solidFill>
              <a:ln w="28575">
                <a:noFill/>
              </a:ln>
            </c:spPr>
          </c:dPt>
          <c:dPt>
            <c:idx val="5"/>
            <c:spPr>
              <a:solidFill>
                <a:srgbClr val="338BB2">
                  <a:lumMod val="60000"/>
                  <a:lumOff val="40000"/>
                </a:srgbClr>
              </a:solidFill>
            </c:spPr>
          </c:dPt>
          <c:dPt>
            <c:idx val="6"/>
            <c:spPr>
              <a:solidFill>
                <a:srgbClr val="338BB2">
                  <a:lumMod val="60000"/>
                  <a:lumOff val="40000"/>
                </a:srgbClr>
              </a:solidFill>
            </c:spPr>
          </c:dPt>
          <c:cat>
            <c:strRef>
              <c:f>Sheet1!$A$2:$A$8</c:f>
              <c:strCache>
                <c:ptCount val="7"/>
                <c:pt idx="0">
                  <c:v>Less than $21,000</c:v>
                </c:pt>
                <c:pt idx="1">
                  <c:v>$21-$43,000</c:v>
                </c:pt>
                <c:pt idx="2">
                  <c:v>$43-$69,000</c:v>
                </c:pt>
                <c:pt idx="3">
                  <c:v>$69-$114,000</c:v>
                </c:pt>
                <c:pt idx="4">
                  <c:v>$114-$246,000</c:v>
                </c:pt>
                <c:pt idx="5">
                  <c:v>$246-$708,000</c:v>
                </c:pt>
                <c:pt idx="6">
                  <c:v>$708,000 or more</c:v>
                </c:pt>
              </c:strCache>
            </c:strRef>
          </c:cat>
          <c:val>
            <c:numRef>
              <c:f>Sheet1!$B$2:$B$8</c:f>
              <c:numCache>
                <c:formatCode>#,##0.0%_);\–#,##0.0%_);\—_)_)</c:formatCode>
                <c:ptCount val="7"/>
                <c:pt idx="0">
                  <c:v>9.5138118317426176E-2</c:v>
                </c:pt>
                <c:pt idx="1">
                  <c:v>9.3298055984327236E-2</c:v>
                </c:pt>
                <c:pt idx="2">
                  <c:v>9.3873343044532362E-2</c:v>
                </c:pt>
                <c:pt idx="3">
                  <c:v>9.4255353429660224E-2</c:v>
                </c:pt>
                <c:pt idx="4">
                  <c:v>9.0879852782026552E-2</c:v>
                </c:pt>
                <c:pt idx="5">
                  <c:v>7.8209429327548749E-2</c:v>
                </c:pt>
                <c:pt idx="6">
                  <c:v>5.9637645775316661E-2</c:v>
                </c:pt>
              </c:numCache>
            </c:numRef>
          </c:val>
        </c:ser>
        <c:dLbls/>
        <c:axId val="133930368"/>
        <c:axId val="134030464"/>
      </c:barChart>
      <c:catAx>
        <c:axId val="133930368"/>
        <c:scaling>
          <c:orientation val="minMax"/>
        </c:scaling>
        <c:axPos val="b"/>
        <c:majorTickMark val="none"/>
        <c:tickLblPos val="nextTo"/>
        <c:txPr>
          <a:bodyPr rot="0"/>
          <a:lstStyle/>
          <a:p>
            <a:pPr>
              <a:defRPr sz="1100" b="1">
                <a:solidFill>
                  <a:schemeClr val="tx1">
                    <a:lumMod val="65000"/>
                    <a:lumOff val="35000"/>
                  </a:schemeClr>
                </a:solidFill>
                <a:latin typeface="Calibri" pitchFamily="34" charset="0"/>
              </a:defRPr>
            </a:pPr>
            <a:endParaRPr lang="en-US"/>
          </a:p>
        </c:txPr>
        <c:crossAx val="134030464"/>
        <c:crosses val="autoZero"/>
        <c:auto val="1"/>
        <c:lblAlgn val="ctr"/>
        <c:lblOffset val="100"/>
        <c:noMultiLvlLbl val="1"/>
      </c:catAx>
      <c:valAx>
        <c:axId val="134030464"/>
        <c:scaling>
          <c:orientation val="minMax"/>
          <c:max val="0.1"/>
        </c:scaling>
        <c:axPos val="l"/>
        <c:numFmt formatCode="0%" sourceLinked="0"/>
        <c:tickLblPos val="nextTo"/>
        <c:txPr>
          <a:bodyPr/>
          <a:lstStyle/>
          <a:p>
            <a:pPr>
              <a:defRPr sz="1200" b="1">
                <a:solidFill>
                  <a:schemeClr val="tx1">
                    <a:lumMod val="65000"/>
                    <a:lumOff val="35000"/>
                  </a:schemeClr>
                </a:solidFill>
                <a:latin typeface="Calibri" pitchFamily="34" charset="0"/>
              </a:defRPr>
            </a:pPr>
            <a:endParaRPr lang="en-US"/>
          </a:p>
        </c:txPr>
        <c:crossAx val="133930368"/>
        <c:crosses val="autoZero"/>
        <c:crossBetween val="between"/>
        <c:majorUnit val="2.0000000000000004E-2"/>
      </c:valAx>
    </c:plotArea>
    <c:plotVisOnly val="1"/>
    <c:dispBlanksAs val="gap"/>
  </c:chart>
  <c:txPr>
    <a:bodyPr/>
    <a:lstStyle/>
    <a:p>
      <a:pPr>
        <a:defRPr sz="1800"/>
      </a:pPr>
      <a:endParaRPr lang="en-US"/>
    </a:p>
  </c:txPr>
  <c:externalData r:id="rId2"/>
  <c:userShapes r:id="rId3"/>
</c:chartSpace>
</file>

<file path=ppt/charts/chart19.xml><?xml version="1.0" encoding="utf-8"?>
<c:chartSpace xmlns:c="http://schemas.openxmlformats.org/drawingml/2006/chart" xmlns:a="http://schemas.openxmlformats.org/drawingml/2006/main" xmlns:r="http://schemas.openxmlformats.org/officeDocument/2006/relationships">
  <c:lang val="en-US"/>
  <c:style val="8"/>
  <c:chart>
    <c:plotArea>
      <c:layout>
        <c:manualLayout>
          <c:layoutTarget val="inner"/>
          <c:xMode val="edge"/>
          <c:yMode val="edge"/>
          <c:x val="0.10390996234166382"/>
          <c:y val="0.14015630257756248"/>
          <c:w val="0.86985815360036534"/>
          <c:h val="0.74434265428359936"/>
        </c:manualLayout>
      </c:layout>
      <c:scatterChart>
        <c:scatterStyle val="lineMarker"/>
        <c:ser>
          <c:idx val="0"/>
          <c:order val="0"/>
          <c:spPr>
            <a:ln w="28575">
              <a:noFill/>
            </a:ln>
          </c:spPr>
          <c:dLbls>
            <c:dLbl>
              <c:idx val="0"/>
              <c:tx>
                <c:strRef>
                  <c:f>'2012 (no DC) (state local tax)'!$A$3</c:f>
                  <c:strCache>
                    <c:ptCount val="1"/>
                    <c:pt idx="0">
                      <c:v>AK</c:v>
                    </c:pt>
                  </c:strCache>
                </c:strRef>
              </c:tx>
              <c:spPr/>
              <c:txPr>
                <a:bodyPr/>
                <a:lstStyle/>
                <a:p>
                  <a:pPr>
                    <a:defRPr sz="1200" b="0" i="0" strike="noStrike">
                      <a:solidFill>
                        <a:sysClr val="windowText" lastClr="000000"/>
                      </a:solidFill>
                      <a:latin typeface="Calibri"/>
                    </a:defRPr>
                  </a:pPr>
                  <a:endParaRPr lang="en-US"/>
                </a:p>
              </c:txPr>
              <c:dLblPos val="t"/>
              <c:showVal val="1"/>
            </c:dLbl>
            <c:dLbl>
              <c:idx val="1"/>
              <c:tx>
                <c:strRef>
                  <c:f>'2012 (no DC) (state local tax)'!$A$4</c:f>
                  <c:strCache>
                    <c:ptCount val="1"/>
                    <c:pt idx="0">
                      <c:v>AL</c:v>
                    </c:pt>
                  </c:strCache>
                </c:strRef>
              </c:tx>
              <c:spPr/>
              <c:txPr>
                <a:bodyPr/>
                <a:lstStyle/>
                <a:p>
                  <a:pPr>
                    <a:defRPr sz="1200" b="0" i="0" strike="noStrike">
                      <a:solidFill>
                        <a:sysClr val="windowText" lastClr="000000"/>
                      </a:solidFill>
                      <a:latin typeface="Calibri"/>
                    </a:defRPr>
                  </a:pPr>
                  <a:endParaRPr lang="en-US"/>
                </a:p>
              </c:txPr>
              <c:dLblPos val="t"/>
              <c:showVal val="1"/>
            </c:dLbl>
            <c:dLbl>
              <c:idx val="2"/>
              <c:tx>
                <c:strRef>
                  <c:f>'2012 (no DC) (state local tax)'!$A$5</c:f>
                  <c:strCache>
                    <c:ptCount val="1"/>
                    <c:pt idx="0">
                      <c:v>AR</c:v>
                    </c:pt>
                  </c:strCache>
                </c:strRef>
              </c:tx>
              <c:spPr/>
              <c:txPr>
                <a:bodyPr/>
                <a:lstStyle/>
                <a:p>
                  <a:pPr>
                    <a:defRPr sz="1200" b="0" i="0" strike="noStrike">
                      <a:solidFill>
                        <a:sysClr val="windowText" lastClr="000000"/>
                      </a:solidFill>
                      <a:latin typeface="Calibri"/>
                    </a:defRPr>
                  </a:pPr>
                  <a:endParaRPr lang="en-US"/>
                </a:p>
              </c:txPr>
              <c:dLblPos val="t"/>
              <c:showVal val="1"/>
            </c:dLbl>
            <c:dLbl>
              <c:idx val="3"/>
              <c:tx>
                <c:strRef>
                  <c:f>'2012 (no DC) (state local tax)'!$A$6</c:f>
                  <c:strCache>
                    <c:ptCount val="1"/>
                    <c:pt idx="0">
                      <c:v>AZ</c:v>
                    </c:pt>
                  </c:strCache>
                </c:strRef>
              </c:tx>
              <c:spPr/>
              <c:txPr>
                <a:bodyPr/>
                <a:lstStyle/>
                <a:p>
                  <a:pPr>
                    <a:defRPr sz="1200" b="0" i="0" strike="noStrike">
                      <a:solidFill>
                        <a:sysClr val="windowText" lastClr="000000"/>
                      </a:solidFill>
                      <a:latin typeface="Calibri"/>
                    </a:defRPr>
                  </a:pPr>
                  <a:endParaRPr lang="en-US"/>
                </a:p>
              </c:txPr>
              <c:dLblPos val="t"/>
              <c:showVal val="1"/>
            </c:dLbl>
            <c:dLbl>
              <c:idx val="4"/>
              <c:tx>
                <c:strRef>
                  <c:f>'2012 (no DC) (state local tax)'!$A$7</c:f>
                  <c:strCache>
                    <c:ptCount val="1"/>
                    <c:pt idx="0">
                      <c:v>CA</c:v>
                    </c:pt>
                  </c:strCache>
                </c:strRef>
              </c:tx>
              <c:spPr/>
              <c:txPr>
                <a:bodyPr/>
                <a:lstStyle/>
                <a:p>
                  <a:pPr>
                    <a:defRPr sz="1200" b="0" i="0" strike="noStrike">
                      <a:solidFill>
                        <a:sysClr val="windowText" lastClr="000000"/>
                      </a:solidFill>
                      <a:latin typeface="Calibri"/>
                    </a:defRPr>
                  </a:pPr>
                  <a:endParaRPr lang="en-US"/>
                </a:p>
              </c:txPr>
              <c:dLblPos val="t"/>
              <c:showVal val="1"/>
            </c:dLbl>
            <c:dLbl>
              <c:idx val="5"/>
              <c:tx>
                <c:strRef>
                  <c:f>'2012 (no DC) (state local tax)'!$A$8</c:f>
                  <c:strCache>
                    <c:ptCount val="1"/>
                    <c:pt idx="0">
                      <c:v>CO</c:v>
                    </c:pt>
                  </c:strCache>
                </c:strRef>
              </c:tx>
              <c:spPr/>
              <c:txPr>
                <a:bodyPr/>
                <a:lstStyle/>
                <a:p>
                  <a:pPr>
                    <a:defRPr sz="1200" b="0" i="0" strike="noStrike">
                      <a:solidFill>
                        <a:sysClr val="windowText" lastClr="000000"/>
                      </a:solidFill>
                      <a:latin typeface="Calibri"/>
                    </a:defRPr>
                  </a:pPr>
                  <a:endParaRPr lang="en-US"/>
                </a:p>
              </c:txPr>
              <c:dLblPos val="t"/>
              <c:showVal val="1"/>
            </c:dLbl>
            <c:dLbl>
              <c:idx val="6"/>
              <c:tx>
                <c:strRef>
                  <c:f>'2012 (no DC) (state local tax)'!$A$9</c:f>
                  <c:strCache>
                    <c:ptCount val="1"/>
                    <c:pt idx="0">
                      <c:v>CT</c:v>
                    </c:pt>
                  </c:strCache>
                </c:strRef>
              </c:tx>
              <c:spPr/>
              <c:txPr>
                <a:bodyPr/>
                <a:lstStyle/>
                <a:p>
                  <a:pPr>
                    <a:defRPr sz="1200" b="0" i="0" strike="noStrike">
                      <a:solidFill>
                        <a:sysClr val="windowText" lastClr="000000"/>
                      </a:solidFill>
                      <a:latin typeface="Calibri"/>
                    </a:defRPr>
                  </a:pPr>
                  <a:endParaRPr lang="en-US"/>
                </a:p>
              </c:txPr>
              <c:dLblPos val="t"/>
              <c:showVal val="1"/>
            </c:dLbl>
            <c:dLbl>
              <c:idx val="7"/>
              <c:tx>
                <c:strRef>
                  <c:f>'2012 (no DC) (state local tax)'!$A$10</c:f>
                  <c:strCache>
                    <c:ptCount val="1"/>
                    <c:pt idx="0">
                      <c:v>DE</c:v>
                    </c:pt>
                  </c:strCache>
                </c:strRef>
              </c:tx>
              <c:spPr/>
              <c:txPr>
                <a:bodyPr/>
                <a:lstStyle/>
                <a:p>
                  <a:pPr>
                    <a:defRPr sz="1200" b="0" i="0" strike="noStrike">
                      <a:solidFill>
                        <a:sysClr val="windowText" lastClr="000000"/>
                      </a:solidFill>
                      <a:latin typeface="Calibri"/>
                    </a:defRPr>
                  </a:pPr>
                  <a:endParaRPr lang="en-US"/>
                </a:p>
              </c:txPr>
              <c:dLblPos val="t"/>
              <c:showVal val="1"/>
            </c:dLbl>
            <c:dLbl>
              <c:idx val="8"/>
              <c:tx>
                <c:strRef>
                  <c:f>'2012 (no DC) (state local tax)'!$A$11</c:f>
                  <c:strCache>
                    <c:ptCount val="1"/>
                    <c:pt idx="0">
                      <c:v>FL</c:v>
                    </c:pt>
                  </c:strCache>
                </c:strRef>
              </c:tx>
              <c:spPr/>
              <c:txPr>
                <a:bodyPr/>
                <a:lstStyle/>
                <a:p>
                  <a:pPr>
                    <a:defRPr sz="1200" b="0" i="0" strike="noStrike">
                      <a:solidFill>
                        <a:sysClr val="windowText" lastClr="000000"/>
                      </a:solidFill>
                      <a:latin typeface="Calibri"/>
                    </a:defRPr>
                  </a:pPr>
                  <a:endParaRPr lang="en-US"/>
                </a:p>
              </c:txPr>
              <c:dLblPos val="t"/>
              <c:showVal val="1"/>
            </c:dLbl>
            <c:dLbl>
              <c:idx val="9"/>
              <c:tx>
                <c:strRef>
                  <c:f>'2012 (no DC) (state local tax)'!$A$12</c:f>
                  <c:strCache>
                    <c:ptCount val="1"/>
                    <c:pt idx="0">
                      <c:v>GA</c:v>
                    </c:pt>
                  </c:strCache>
                </c:strRef>
              </c:tx>
              <c:spPr/>
              <c:txPr>
                <a:bodyPr/>
                <a:lstStyle/>
                <a:p>
                  <a:pPr>
                    <a:defRPr sz="1200" b="0" i="0" strike="noStrike">
                      <a:solidFill>
                        <a:sysClr val="windowText" lastClr="000000"/>
                      </a:solidFill>
                      <a:latin typeface="Calibri"/>
                    </a:defRPr>
                  </a:pPr>
                  <a:endParaRPr lang="en-US"/>
                </a:p>
              </c:txPr>
              <c:dLblPos val="t"/>
              <c:showVal val="1"/>
            </c:dLbl>
            <c:dLbl>
              <c:idx val="10"/>
              <c:tx>
                <c:strRef>
                  <c:f>'2012 (no DC) (state local tax)'!$A$13</c:f>
                  <c:strCache>
                    <c:ptCount val="1"/>
                    <c:pt idx="0">
                      <c:v>HI</c:v>
                    </c:pt>
                  </c:strCache>
                </c:strRef>
              </c:tx>
              <c:spPr/>
              <c:txPr>
                <a:bodyPr/>
                <a:lstStyle/>
                <a:p>
                  <a:pPr>
                    <a:defRPr sz="1200" b="0" i="0" strike="noStrike">
                      <a:solidFill>
                        <a:sysClr val="windowText" lastClr="000000"/>
                      </a:solidFill>
                      <a:latin typeface="Calibri"/>
                    </a:defRPr>
                  </a:pPr>
                  <a:endParaRPr lang="en-US"/>
                </a:p>
              </c:txPr>
              <c:dLblPos val="t"/>
              <c:showVal val="1"/>
            </c:dLbl>
            <c:dLbl>
              <c:idx val="11"/>
              <c:tx>
                <c:strRef>
                  <c:f>'2012 (no DC) (state local tax)'!$A$14</c:f>
                  <c:strCache>
                    <c:ptCount val="1"/>
                    <c:pt idx="0">
                      <c:v>IA</c:v>
                    </c:pt>
                  </c:strCache>
                </c:strRef>
              </c:tx>
              <c:spPr/>
              <c:txPr>
                <a:bodyPr/>
                <a:lstStyle/>
                <a:p>
                  <a:pPr>
                    <a:defRPr sz="1200" b="0" i="0" strike="noStrike">
                      <a:solidFill>
                        <a:sysClr val="windowText" lastClr="000000"/>
                      </a:solidFill>
                      <a:latin typeface="Calibri"/>
                    </a:defRPr>
                  </a:pPr>
                  <a:endParaRPr lang="en-US"/>
                </a:p>
              </c:txPr>
              <c:dLblPos val="t"/>
              <c:showVal val="1"/>
            </c:dLbl>
            <c:dLbl>
              <c:idx val="12"/>
              <c:tx>
                <c:strRef>
                  <c:f>'2012 (no DC) (state local tax)'!$A$15</c:f>
                  <c:strCache>
                    <c:ptCount val="1"/>
                    <c:pt idx="0">
                      <c:v>ID</c:v>
                    </c:pt>
                  </c:strCache>
                </c:strRef>
              </c:tx>
              <c:spPr/>
              <c:txPr>
                <a:bodyPr/>
                <a:lstStyle/>
                <a:p>
                  <a:pPr>
                    <a:defRPr sz="1200" b="0" i="0" strike="noStrike">
                      <a:solidFill>
                        <a:sysClr val="windowText" lastClr="000000"/>
                      </a:solidFill>
                      <a:latin typeface="Calibri"/>
                    </a:defRPr>
                  </a:pPr>
                  <a:endParaRPr lang="en-US"/>
                </a:p>
              </c:txPr>
              <c:dLblPos val="t"/>
              <c:showVal val="1"/>
            </c:dLbl>
            <c:dLbl>
              <c:idx val="13"/>
              <c:tx>
                <c:strRef>
                  <c:f>'2012 (no DC) (state local tax)'!$A$16</c:f>
                  <c:strCache>
                    <c:ptCount val="1"/>
                    <c:pt idx="0">
                      <c:v>IL</c:v>
                    </c:pt>
                  </c:strCache>
                </c:strRef>
              </c:tx>
              <c:spPr/>
              <c:txPr>
                <a:bodyPr/>
                <a:lstStyle/>
                <a:p>
                  <a:pPr>
                    <a:defRPr sz="1200" b="0" i="0" strike="noStrike">
                      <a:solidFill>
                        <a:sysClr val="windowText" lastClr="000000"/>
                      </a:solidFill>
                      <a:latin typeface="Calibri"/>
                    </a:defRPr>
                  </a:pPr>
                  <a:endParaRPr lang="en-US"/>
                </a:p>
              </c:txPr>
              <c:dLblPos val="t"/>
              <c:showVal val="1"/>
            </c:dLbl>
            <c:dLbl>
              <c:idx val="14"/>
              <c:tx>
                <c:strRef>
                  <c:f>'2012 (no DC) (state local tax)'!$A$17</c:f>
                  <c:strCache>
                    <c:ptCount val="1"/>
                    <c:pt idx="0">
                      <c:v>IN</c:v>
                    </c:pt>
                  </c:strCache>
                </c:strRef>
              </c:tx>
              <c:spPr/>
              <c:txPr>
                <a:bodyPr/>
                <a:lstStyle/>
                <a:p>
                  <a:pPr>
                    <a:defRPr sz="1200" b="0" i="0" strike="noStrike">
                      <a:solidFill>
                        <a:sysClr val="windowText" lastClr="000000"/>
                      </a:solidFill>
                      <a:latin typeface="Calibri"/>
                    </a:defRPr>
                  </a:pPr>
                  <a:endParaRPr lang="en-US"/>
                </a:p>
              </c:txPr>
              <c:dLblPos val="t"/>
              <c:showVal val="1"/>
            </c:dLbl>
            <c:dLbl>
              <c:idx val="15"/>
              <c:tx>
                <c:strRef>
                  <c:f>'2012 (no DC) (state local tax)'!$A$18</c:f>
                  <c:strCache>
                    <c:ptCount val="1"/>
                    <c:pt idx="0">
                      <c:v>KS</c:v>
                    </c:pt>
                  </c:strCache>
                </c:strRef>
              </c:tx>
              <c:spPr/>
              <c:txPr>
                <a:bodyPr/>
                <a:lstStyle/>
                <a:p>
                  <a:pPr>
                    <a:defRPr sz="1200" b="0" i="0" strike="noStrike">
                      <a:solidFill>
                        <a:sysClr val="windowText" lastClr="000000"/>
                      </a:solidFill>
                      <a:latin typeface="Calibri"/>
                    </a:defRPr>
                  </a:pPr>
                  <a:endParaRPr lang="en-US"/>
                </a:p>
              </c:txPr>
              <c:dLblPos val="t"/>
              <c:showVal val="1"/>
            </c:dLbl>
            <c:dLbl>
              <c:idx val="16"/>
              <c:tx>
                <c:strRef>
                  <c:f>'2012 (no DC) (state local tax)'!$A$19</c:f>
                  <c:strCache>
                    <c:ptCount val="1"/>
                    <c:pt idx="0">
                      <c:v>KY</c:v>
                    </c:pt>
                  </c:strCache>
                </c:strRef>
              </c:tx>
              <c:spPr/>
              <c:txPr>
                <a:bodyPr/>
                <a:lstStyle/>
                <a:p>
                  <a:pPr>
                    <a:defRPr sz="1200" b="0" i="0" strike="noStrike">
                      <a:solidFill>
                        <a:sysClr val="windowText" lastClr="000000"/>
                      </a:solidFill>
                      <a:latin typeface="Calibri"/>
                    </a:defRPr>
                  </a:pPr>
                  <a:endParaRPr lang="en-US"/>
                </a:p>
              </c:txPr>
              <c:dLblPos val="t"/>
              <c:showVal val="1"/>
            </c:dLbl>
            <c:dLbl>
              <c:idx val="17"/>
              <c:tx>
                <c:strRef>
                  <c:f>'2012 (no DC) (state local tax)'!$A$20</c:f>
                  <c:strCache>
                    <c:ptCount val="1"/>
                    <c:pt idx="0">
                      <c:v>LA</c:v>
                    </c:pt>
                  </c:strCache>
                </c:strRef>
              </c:tx>
              <c:spPr/>
              <c:txPr>
                <a:bodyPr/>
                <a:lstStyle/>
                <a:p>
                  <a:pPr>
                    <a:defRPr sz="1200" b="0" i="0" strike="noStrike">
                      <a:solidFill>
                        <a:sysClr val="windowText" lastClr="000000"/>
                      </a:solidFill>
                      <a:latin typeface="Calibri"/>
                    </a:defRPr>
                  </a:pPr>
                  <a:endParaRPr lang="en-US"/>
                </a:p>
              </c:txPr>
              <c:dLblPos val="t"/>
              <c:showVal val="1"/>
            </c:dLbl>
            <c:dLbl>
              <c:idx val="18"/>
              <c:tx>
                <c:strRef>
                  <c:f>'2012 (no DC) (state local tax)'!$A$21</c:f>
                  <c:strCache>
                    <c:ptCount val="1"/>
                    <c:pt idx="0">
                      <c:v>MA</c:v>
                    </c:pt>
                  </c:strCache>
                </c:strRef>
              </c:tx>
              <c:spPr/>
              <c:txPr>
                <a:bodyPr/>
                <a:lstStyle/>
                <a:p>
                  <a:pPr>
                    <a:defRPr sz="2000" b="1" i="0" strike="noStrike">
                      <a:solidFill>
                        <a:schemeClr val="accent4"/>
                      </a:solidFill>
                      <a:latin typeface="Calibri"/>
                    </a:defRPr>
                  </a:pPr>
                  <a:endParaRPr lang="en-US"/>
                </a:p>
              </c:txPr>
              <c:dLblPos val="t"/>
              <c:showVal val="1"/>
            </c:dLbl>
            <c:dLbl>
              <c:idx val="19"/>
              <c:tx>
                <c:strRef>
                  <c:f>'2012 (no DC) (state local tax)'!$A$22</c:f>
                  <c:strCache>
                    <c:ptCount val="1"/>
                    <c:pt idx="0">
                      <c:v>MD</c:v>
                    </c:pt>
                  </c:strCache>
                </c:strRef>
              </c:tx>
              <c:spPr/>
              <c:txPr>
                <a:bodyPr/>
                <a:lstStyle/>
                <a:p>
                  <a:pPr>
                    <a:defRPr sz="1200" b="0" i="0" strike="noStrike">
                      <a:solidFill>
                        <a:sysClr val="windowText" lastClr="000000"/>
                      </a:solidFill>
                      <a:latin typeface="Calibri"/>
                    </a:defRPr>
                  </a:pPr>
                  <a:endParaRPr lang="en-US"/>
                </a:p>
              </c:txPr>
              <c:dLblPos val="t"/>
              <c:showVal val="1"/>
            </c:dLbl>
            <c:dLbl>
              <c:idx val="20"/>
              <c:layout>
                <c:manualLayout>
                  <c:x val="-2.0592259768085514E-2"/>
                  <c:y val="-1.9769146109357417E-2"/>
                </c:manualLayout>
              </c:layout>
              <c:tx>
                <c:strRef>
                  <c:f>'2012 (no DC) (state local tax)'!$A$23</c:f>
                  <c:strCache>
                    <c:ptCount val="1"/>
                    <c:pt idx="0">
                      <c:v>ME</c:v>
                    </c:pt>
                  </c:strCache>
                </c:strRef>
              </c:tx>
              <c:spPr/>
              <c:txPr>
                <a:bodyPr/>
                <a:lstStyle/>
                <a:p>
                  <a:pPr>
                    <a:defRPr sz="1200" b="0" i="0" strike="noStrike">
                      <a:solidFill>
                        <a:sysClr val="windowText" lastClr="000000"/>
                      </a:solidFill>
                      <a:latin typeface="Calibri"/>
                    </a:defRPr>
                  </a:pPr>
                  <a:endParaRPr lang="en-US"/>
                </a:p>
              </c:txPr>
              <c:dLblPos val="r"/>
              <c:showVal val="1"/>
            </c:dLbl>
            <c:dLbl>
              <c:idx val="21"/>
              <c:tx>
                <c:strRef>
                  <c:f>'2012 (no DC) (state local tax)'!$A$24</c:f>
                  <c:strCache>
                    <c:ptCount val="1"/>
                    <c:pt idx="0">
                      <c:v>MI</c:v>
                    </c:pt>
                  </c:strCache>
                </c:strRef>
              </c:tx>
              <c:spPr/>
              <c:txPr>
                <a:bodyPr/>
                <a:lstStyle/>
                <a:p>
                  <a:pPr>
                    <a:defRPr sz="1200" b="0" i="0" strike="noStrike">
                      <a:solidFill>
                        <a:sysClr val="windowText" lastClr="000000"/>
                      </a:solidFill>
                      <a:latin typeface="Calibri"/>
                    </a:defRPr>
                  </a:pPr>
                  <a:endParaRPr lang="en-US"/>
                </a:p>
              </c:txPr>
              <c:dLblPos val="t"/>
              <c:showVal val="1"/>
            </c:dLbl>
            <c:dLbl>
              <c:idx val="22"/>
              <c:tx>
                <c:strRef>
                  <c:f>'2012 (no DC) (state local tax)'!$A$25</c:f>
                  <c:strCache>
                    <c:ptCount val="1"/>
                    <c:pt idx="0">
                      <c:v>MN</c:v>
                    </c:pt>
                  </c:strCache>
                </c:strRef>
              </c:tx>
              <c:spPr/>
              <c:txPr>
                <a:bodyPr/>
                <a:lstStyle/>
                <a:p>
                  <a:pPr>
                    <a:defRPr sz="1200" b="0" i="0" strike="noStrike">
                      <a:solidFill>
                        <a:sysClr val="windowText" lastClr="000000"/>
                      </a:solidFill>
                      <a:latin typeface="Calibri"/>
                    </a:defRPr>
                  </a:pPr>
                  <a:endParaRPr lang="en-US"/>
                </a:p>
              </c:txPr>
              <c:dLblPos val="t"/>
              <c:showVal val="1"/>
            </c:dLbl>
            <c:dLbl>
              <c:idx val="23"/>
              <c:tx>
                <c:strRef>
                  <c:f>'2012 (no DC) (state local tax)'!$A$26</c:f>
                  <c:strCache>
                    <c:ptCount val="1"/>
                    <c:pt idx="0">
                      <c:v>MO</c:v>
                    </c:pt>
                  </c:strCache>
                </c:strRef>
              </c:tx>
              <c:spPr/>
              <c:txPr>
                <a:bodyPr/>
                <a:lstStyle/>
                <a:p>
                  <a:pPr>
                    <a:defRPr sz="1200" b="0" i="0" strike="noStrike">
                      <a:solidFill>
                        <a:sysClr val="windowText" lastClr="000000"/>
                      </a:solidFill>
                      <a:latin typeface="Calibri"/>
                    </a:defRPr>
                  </a:pPr>
                  <a:endParaRPr lang="en-US"/>
                </a:p>
              </c:txPr>
              <c:dLblPos val="t"/>
              <c:showVal val="1"/>
            </c:dLbl>
            <c:dLbl>
              <c:idx val="24"/>
              <c:tx>
                <c:strRef>
                  <c:f>'2012 (no DC) (state local tax)'!$A$27</c:f>
                  <c:strCache>
                    <c:ptCount val="1"/>
                    <c:pt idx="0">
                      <c:v>MS</c:v>
                    </c:pt>
                  </c:strCache>
                </c:strRef>
              </c:tx>
              <c:spPr/>
              <c:txPr>
                <a:bodyPr/>
                <a:lstStyle/>
                <a:p>
                  <a:pPr>
                    <a:defRPr sz="1200" b="0" i="0" strike="noStrike">
                      <a:solidFill>
                        <a:sysClr val="windowText" lastClr="000000"/>
                      </a:solidFill>
                      <a:latin typeface="Calibri"/>
                    </a:defRPr>
                  </a:pPr>
                  <a:endParaRPr lang="en-US"/>
                </a:p>
              </c:txPr>
              <c:dLblPos val="t"/>
              <c:showVal val="1"/>
            </c:dLbl>
            <c:dLbl>
              <c:idx val="25"/>
              <c:tx>
                <c:strRef>
                  <c:f>'2012 (no DC) (state local tax)'!$A$28</c:f>
                  <c:strCache>
                    <c:ptCount val="1"/>
                    <c:pt idx="0">
                      <c:v>MT</c:v>
                    </c:pt>
                  </c:strCache>
                </c:strRef>
              </c:tx>
              <c:spPr/>
              <c:txPr>
                <a:bodyPr/>
                <a:lstStyle/>
                <a:p>
                  <a:pPr>
                    <a:defRPr sz="1200" b="0" i="0" strike="noStrike">
                      <a:solidFill>
                        <a:sysClr val="windowText" lastClr="000000"/>
                      </a:solidFill>
                      <a:latin typeface="Calibri"/>
                    </a:defRPr>
                  </a:pPr>
                  <a:endParaRPr lang="en-US"/>
                </a:p>
              </c:txPr>
              <c:dLblPos val="t"/>
              <c:showVal val="1"/>
            </c:dLbl>
            <c:dLbl>
              <c:idx val="26"/>
              <c:tx>
                <c:strRef>
                  <c:f>'2012 (no DC) (state local tax)'!$A$29</c:f>
                  <c:strCache>
                    <c:ptCount val="1"/>
                    <c:pt idx="0">
                      <c:v>NC</c:v>
                    </c:pt>
                  </c:strCache>
                </c:strRef>
              </c:tx>
              <c:spPr/>
              <c:txPr>
                <a:bodyPr/>
                <a:lstStyle/>
                <a:p>
                  <a:pPr>
                    <a:defRPr sz="1200" b="0" i="0" strike="noStrike">
                      <a:solidFill>
                        <a:sysClr val="windowText" lastClr="000000"/>
                      </a:solidFill>
                      <a:latin typeface="Calibri"/>
                    </a:defRPr>
                  </a:pPr>
                  <a:endParaRPr lang="en-US"/>
                </a:p>
              </c:txPr>
              <c:dLblPos val="t"/>
              <c:showVal val="1"/>
            </c:dLbl>
            <c:dLbl>
              <c:idx val="27"/>
              <c:tx>
                <c:strRef>
                  <c:f>'2012 (no DC) (state local tax)'!$A$30</c:f>
                  <c:strCache>
                    <c:ptCount val="1"/>
                    <c:pt idx="0">
                      <c:v>ND</c:v>
                    </c:pt>
                  </c:strCache>
                </c:strRef>
              </c:tx>
              <c:spPr/>
              <c:txPr>
                <a:bodyPr/>
                <a:lstStyle/>
                <a:p>
                  <a:pPr>
                    <a:defRPr sz="1200" b="0" i="0" strike="noStrike">
                      <a:solidFill>
                        <a:sysClr val="windowText" lastClr="000000"/>
                      </a:solidFill>
                      <a:latin typeface="Calibri"/>
                    </a:defRPr>
                  </a:pPr>
                  <a:endParaRPr lang="en-US"/>
                </a:p>
              </c:txPr>
              <c:dLblPos val="t"/>
              <c:showVal val="1"/>
            </c:dLbl>
            <c:dLbl>
              <c:idx val="28"/>
              <c:tx>
                <c:strRef>
                  <c:f>'2012 (no DC) (state local tax)'!$A$31</c:f>
                  <c:strCache>
                    <c:ptCount val="1"/>
                    <c:pt idx="0">
                      <c:v>NE</c:v>
                    </c:pt>
                  </c:strCache>
                </c:strRef>
              </c:tx>
              <c:spPr/>
              <c:txPr>
                <a:bodyPr/>
                <a:lstStyle/>
                <a:p>
                  <a:pPr>
                    <a:defRPr sz="1200" b="0" i="0" strike="noStrike">
                      <a:solidFill>
                        <a:sysClr val="windowText" lastClr="000000"/>
                      </a:solidFill>
                      <a:latin typeface="Calibri"/>
                    </a:defRPr>
                  </a:pPr>
                  <a:endParaRPr lang="en-US"/>
                </a:p>
              </c:txPr>
              <c:dLblPos val="t"/>
              <c:showVal val="1"/>
            </c:dLbl>
            <c:dLbl>
              <c:idx val="29"/>
              <c:tx>
                <c:strRef>
                  <c:f>'2012 (no DC) (state local tax)'!$A$32</c:f>
                  <c:strCache>
                    <c:ptCount val="1"/>
                    <c:pt idx="0">
                      <c:v>NH</c:v>
                    </c:pt>
                  </c:strCache>
                </c:strRef>
              </c:tx>
              <c:spPr/>
              <c:txPr>
                <a:bodyPr/>
                <a:lstStyle/>
                <a:p>
                  <a:pPr>
                    <a:defRPr sz="1200" b="0" i="0" strike="noStrike">
                      <a:solidFill>
                        <a:sysClr val="windowText" lastClr="000000"/>
                      </a:solidFill>
                      <a:latin typeface="Calibri"/>
                    </a:defRPr>
                  </a:pPr>
                  <a:endParaRPr lang="en-US"/>
                </a:p>
              </c:txPr>
              <c:dLblPos val="t"/>
              <c:showVal val="1"/>
            </c:dLbl>
            <c:dLbl>
              <c:idx val="30"/>
              <c:tx>
                <c:strRef>
                  <c:f>'2012 (no DC) (state local tax)'!$A$33</c:f>
                  <c:strCache>
                    <c:ptCount val="1"/>
                    <c:pt idx="0">
                      <c:v>NJ</c:v>
                    </c:pt>
                  </c:strCache>
                </c:strRef>
              </c:tx>
              <c:spPr/>
              <c:txPr>
                <a:bodyPr/>
                <a:lstStyle/>
                <a:p>
                  <a:pPr>
                    <a:defRPr sz="1200" b="0" i="0" strike="noStrike">
                      <a:solidFill>
                        <a:sysClr val="windowText" lastClr="000000"/>
                      </a:solidFill>
                      <a:latin typeface="Calibri"/>
                    </a:defRPr>
                  </a:pPr>
                  <a:endParaRPr lang="en-US"/>
                </a:p>
              </c:txPr>
              <c:dLblPos val="t"/>
              <c:showVal val="1"/>
            </c:dLbl>
            <c:dLbl>
              <c:idx val="31"/>
              <c:tx>
                <c:strRef>
                  <c:f>'2012 (no DC) (state local tax)'!$A$34</c:f>
                  <c:strCache>
                    <c:ptCount val="1"/>
                    <c:pt idx="0">
                      <c:v>NM</c:v>
                    </c:pt>
                  </c:strCache>
                </c:strRef>
              </c:tx>
              <c:spPr/>
              <c:txPr>
                <a:bodyPr/>
                <a:lstStyle/>
                <a:p>
                  <a:pPr>
                    <a:defRPr sz="1200" b="0" i="0" strike="noStrike">
                      <a:solidFill>
                        <a:sysClr val="windowText" lastClr="000000"/>
                      </a:solidFill>
                      <a:latin typeface="Calibri"/>
                    </a:defRPr>
                  </a:pPr>
                  <a:endParaRPr lang="en-US"/>
                </a:p>
              </c:txPr>
              <c:dLblPos val="t"/>
              <c:showVal val="1"/>
            </c:dLbl>
            <c:dLbl>
              <c:idx val="32"/>
              <c:tx>
                <c:strRef>
                  <c:f>'2012 (no DC) (state local tax)'!$A$35</c:f>
                  <c:strCache>
                    <c:ptCount val="1"/>
                    <c:pt idx="0">
                      <c:v>NV</c:v>
                    </c:pt>
                  </c:strCache>
                </c:strRef>
              </c:tx>
              <c:spPr/>
              <c:txPr>
                <a:bodyPr/>
                <a:lstStyle/>
                <a:p>
                  <a:pPr>
                    <a:defRPr sz="1200" b="0" i="0" strike="noStrike">
                      <a:solidFill>
                        <a:sysClr val="windowText" lastClr="000000"/>
                      </a:solidFill>
                      <a:latin typeface="Calibri"/>
                    </a:defRPr>
                  </a:pPr>
                  <a:endParaRPr lang="en-US"/>
                </a:p>
              </c:txPr>
              <c:dLblPos val="t"/>
              <c:showVal val="1"/>
            </c:dLbl>
            <c:dLbl>
              <c:idx val="33"/>
              <c:tx>
                <c:strRef>
                  <c:f>'2012 (no DC) (state local tax)'!$A$36</c:f>
                  <c:strCache>
                    <c:ptCount val="1"/>
                    <c:pt idx="0">
                      <c:v>NY</c:v>
                    </c:pt>
                  </c:strCache>
                </c:strRef>
              </c:tx>
              <c:spPr/>
              <c:txPr>
                <a:bodyPr/>
                <a:lstStyle/>
                <a:p>
                  <a:pPr>
                    <a:defRPr sz="1200" b="0" i="0" strike="noStrike">
                      <a:solidFill>
                        <a:sysClr val="windowText" lastClr="000000"/>
                      </a:solidFill>
                      <a:latin typeface="Calibri"/>
                    </a:defRPr>
                  </a:pPr>
                  <a:endParaRPr lang="en-US"/>
                </a:p>
              </c:txPr>
              <c:dLblPos val="t"/>
              <c:showVal val="1"/>
            </c:dLbl>
            <c:dLbl>
              <c:idx val="34"/>
              <c:tx>
                <c:strRef>
                  <c:f>'2012 (no DC) (state local tax)'!$A$37</c:f>
                  <c:strCache>
                    <c:ptCount val="1"/>
                    <c:pt idx="0">
                      <c:v>OH</c:v>
                    </c:pt>
                  </c:strCache>
                </c:strRef>
              </c:tx>
              <c:spPr/>
              <c:txPr>
                <a:bodyPr/>
                <a:lstStyle/>
                <a:p>
                  <a:pPr>
                    <a:defRPr sz="1200" b="0" i="0" strike="noStrike">
                      <a:solidFill>
                        <a:sysClr val="windowText" lastClr="000000"/>
                      </a:solidFill>
                      <a:latin typeface="Calibri"/>
                    </a:defRPr>
                  </a:pPr>
                  <a:endParaRPr lang="en-US"/>
                </a:p>
              </c:txPr>
              <c:dLblPos val="t"/>
              <c:showVal val="1"/>
            </c:dLbl>
            <c:dLbl>
              <c:idx val="35"/>
              <c:tx>
                <c:strRef>
                  <c:f>'2012 (no DC) (state local tax)'!$A$38</c:f>
                  <c:strCache>
                    <c:ptCount val="1"/>
                    <c:pt idx="0">
                      <c:v>OK</c:v>
                    </c:pt>
                  </c:strCache>
                </c:strRef>
              </c:tx>
              <c:spPr/>
              <c:txPr>
                <a:bodyPr/>
                <a:lstStyle/>
                <a:p>
                  <a:pPr>
                    <a:defRPr sz="1200" b="0" i="0" strike="noStrike">
                      <a:solidFill>
                        <a:sysClr val="windowText" lastClr="000000"/>
                      </a:solidFill>
                      <a:latin typeface="Calibri"/>
                    </a:defRPr>
                  </a:pPr>
                  <a:endParaRPr lang="en-US"/>
                </a:p>
              </c:txPr>
              <c:dLblPos val="t"/>
              <c:showVal val="1"/>
            </c:dLbl>
            <c:dLbl>
              <c:idx val="36"/>
              <c:tx>
                <c:strRef>
                  <c:f>'2012 (no DC) (state local tax)'!$A$39</c:f>
                  <c:strCache>
                    <c:ptCount val="1"/>
                    <c:pt idx="0">
                      <c:v>OR</c:v>
                    </c:pt>
                  </c:strCache>
                </c:strRef>
              </c:tx>
              <c:spPr/>
              <c:txPr>
                <a:bodyPr/>
                <a:lstStyle/>
                <a:p>
                  <a:pPr>
                    <a:defRPr sz="1200" b="0" i="0" strike="noStrike">
                      <a:solidFill>
                        <a:sysClr val="windowText" lastClr="000000"/>
                      </a:solidFill>
                      <a:latin typeface="Calibri"/>
                    </a:defRPr>
                  </a:pPr>
                  <a:endParaRPr lang="en-US"/>
                </a:p>
              </c:txPr>
              <c:dLblPos val="t"/>
              <c:showVal val="1"/>
            </c:dLbl>
            <c:dLbl>
              <c:idx val="37"/>
              <c:tx>
                <c:strRef>
                  <c:f>'2012 (no DC) (state local tax)'!$A$40</c:f>
                  <c:strCache>
                    <c:ptCount val="1"/>
                    <c:pt idx="0">
                      <c:v>PA</c:v>
                    </c:pt>
                  </c:strCache>
                </c:strRef>
              </c:tx>
              <c:spPr/>
              <c:txPr>
                <a:bodyPr/>
                <a:lstStyle/>
                <a:p>
                  <a:pPr>
                    <a:defRPr sz="1200" b="0" i="0" strike="noStrike">
                      <a:solidFill>
                        <a:sysClr val="windowText" lastClr="000000"/>
                      </a:solidFill>
                      <a:latin typeface="Calibri"/>
                    </a:defRPr>
                  </a:pPr>
                  <a:endParaRPr lang="en-US"/>
                </a:p>
              </c:txPr>
              <c:dLblPos val="t"/>
              <c:showVal val="1"/>
            </c:dLbl>
            <c:dLbl>
              <c:idx val="38"/>
              <c:tx>
                <c:strRef>
                  <c:f>'2012 (no DC) (state local tax)'!$A$41</c:f>
                  <c:strCache>
                    <c:ptCount val="1"/>
                    <c:pt idx="0">
                      <c:v>RI</c:v>
                    </c:pt>
                  </c:strCache>
                </c:strRef>
              </c:tx>
              <c:spPr/>
              <c:txPr>
                <a:bodyPr/>
                <a:lstStyle/>
                <a:p>
                  <a:pPr>
                    <a:defRPr sz="1200" b="0" i="0" strike="noStrike">
                      <a:solidFill>
                        <a:sysClr val="windowText" lastClr="000000"/>
                      </a:solidFill>
                      <a:latin typeface="Calibri"/>
                    </a:defRPr>
                  </a:pPr>
                  <a:endParaRPr lang="en-US"/>
                </a:p>
              </c:txPr>
              <c:dLblPos val="t"/>
              <c:showVal val="1"/>
            </c:dLbl>
            <c:dLbl>
              <c:idx val="39"/>
              <c:tx>
                <c:strRef>
                  <c:f>'2012 (no DC) (state local tax)'!$A$42</c:f>
                  <c:strCache>
                    <c:ptCount val="1"/>
                    <c:pt idx="0">
                      <c:v>SC</c:v>
                    </c:pt>
                  </c:strCache>
                </c:strRef>
              </c:tx>
              <c:spPr/>
              <c:txPr>
                <a:bodyPr/>
                <a:lstStyle/>
                <a:p>
                  <a:pPr>
                    <a:defRPr sz="1200" b="0" i="0" strike="noStrike">
                      <a:solidFill>
                        <a:sysClr val="windowText" lastClr="000000"/>
                      </a:solidFill>
                      <a:latin typeface="Calibri"/>
                    </a:defRPr>
                  </a:pPr>
                  <a:endParaRPr lang="en-US"/>
                </a:p>
              </c:txPr>
              <c:dLblPos val="t"/>
              <c:showVal val="1"/>
            </c:dLbl>
            <c:dLbl>
              <c:idx val="40"/>
              <c:tx>
                <c:strRef>
                  <c:f>'2012 (no DC) (state local tax)'!$A$43</c:f>
                  <c:strCache>
                    <c:ptCount val="1"/>
                    <c:pt idx="0">
                      <c:v>SD</c:v>
                    </c:pt>
                  </c:strCache>
                </c:strRef>
              </c:tx>
              <c:spPr/>
              <c:txPr>
                <a:bodyPr/>
                <a:lstStyle/>
                <a:p>
                  <a:pPr>
                    <a:defRPr sz="1200" b="0" i="0" strike="noStrike">
                      <a:solidFill>
                        <a:sysClr val="windowText" lastClr="000000"/>
                      </a:solidFill>
                      <a:latin typeface="Calibri"/>
                    </a:defRPr>
                  </a:pPr>
                  <a:endParaRPr lang="en-US"/>
                </a:p>
              </c:txPr>
              <c:dLblPos val="t"/>
              <c:showVal val="1"/>
            </c:dLbl>
            <c:dLbl>
              <c:idx val="41"/>
              <c:tx>
                <c:strRef>
                  <c:f>'2012 (no DC) (state local tax)'!$A$44</c:f>
                  <c:strCache>
                    <c:ptCount val="1"/>
                    <c:pt idx="0">
                      <c:v>TN</c:v>
                    </c:pt>
                  </c:strCache>
                </c:strRef>
              </c:tx>
              <c:spPr/>
              <c:txPr>
                <a:bodyPr/>
                <a:lstStyle/>
                <a:p>
                  <a:pPr>
                    <a:defRPr sz="1200" b="0" i="0" strike="noStrike">
                      <a:solidFill>
                        <a:sysClr val="windowText" lastClr="000000"/>
                      </a:solidFill>
                      <a:latin typeface="Calibri"/>
                    </a:defRPr>
                  </a:pPr>
                  <a:endParaRPr lang="en-US"/>
                </a:p>
              </c:txPr>
              <c:dLblPos val="t"/>
              <c:showVal val="1"/>
            </c:dLbl>
            <c:dLbl>
              <c:idx val="42"/>
              <c:tx>
                <c:strRef>
                  <c:f>'2012 (no DC) (state local tax)'!$A$45</c:f>
                  <c:strCache>
                    <c:ptCount val="1"/>
                    <c:pt idx="0">
                      <c:v>TX</c:v>
                    </c:pt>
                  </c:strCache>
                </c:strRef>
              </c:tx>
              <c:spPr/>
              <c:txPr>
                <a:bodyPr/>
                <a:lstStyle/>
                <a:p>
                  <a:pPr>
                    <a:defRPr sz="1200" b="0" i="0" strike="noStrike">
                      <a:solidFill>
                        <a:sysClr val="windowText" lastClr="000000"/>
                      </a:solidFill>
                      <a:latin typeface="Calibri"/>
                    </a:defRPr>
                  </a:pPr>
                  <a:endParaRPr lang="en-US"/>
                </a:p>
              </c:txPr>
              <c:dLblPos val="t"/>
              <c:showVal val="1"/>
            </c:dLbl>
            <c:dLbl>
              <c:idx val="43"/>
              <c:tx>
                <c:strRef>
                  <c:f>'2012 (no DC) (state local tax)'!$A$46</c:f>
                  <c:strCache>
                    <c:ptCount val="1"/>
                    <c:pt idx="0">
                      <c:v>UT</c:v>
                    </c:pt>
                  </c:strCache>
                </c:strRef>
              </c:tx>
              <c:spPr/>
              <c:txPr>
                <a:bodyPr/>
                <a:lstStyle/>
                <a:p>
                  <a:pPr>
                    <a:defRPr sz="1200" b="0" i="0" strike="noStrike">
                      <a:solidFill>
                        <a:sysClr val="windowText" lastClr="000000"/>
                      </a:solidFill>
                      <a:latin typeface="Calibri"/>
                    </a:defRPr>
                  </a:pPr>
                  <a:endParaRPr lang="en-US"/>
                </a:p>
              </c:txPr>
              <c:dLblPos val="t"/>
              <c:showVal val="1"/>
            </c:dLbl>
            <c:dLbl>
              <c:idx val="44"/>
              <c:tx>
                <c:strRef>
                  <c:f>'2012 (no DC) (state local tax)'!$A$47</c:f>
                  <c:strCache>
                    <c:ptCount val="1"/>
                    <c:pt idx="0">
                      <c:v>VA</c:v>
                    </c:pt>
                  </c:strCache>
                </c:strRef>
              </c:tx>
              <c:spPr/>
              <c:txPr>
                <a:bodyPr/>
                <a:lstStyle/>
                <a:p>
                  <a:pPr>
                    <a:defRPr sz="1200" b="0" i="0" strike="noStrike">
                      <a:solidFill>
                        <a:sysClr val="windowText" lastClr="000000"/>
                      </a:solidFill>
                      <a:latin typeface="Calibri"/>
                    </a:defRPr>
                  </a:pPr>
                  <a:endParaRPr lang="en-US"/>
                </a:p>
              </c:txPr>
              <c:dLblPos val="t"/>
              <c:showVal val="1"/>
            </c:dLbl>
            <c:dLbl>
              <c:idx val="45"/>
              <c:tx>
                <c:strRef>
                  <c:f>'2012 (no DC) (state local tax)'!$A$48</c:f>
                  <c:strCache>
                    <c:ptCount val="1"/>
                    <c:pt idx="0">
                      <c:v>VT</c:v>
                    </c:pt>
                  </c:strCache>
                </c:strRef>
              </c:tx>
              <c:spPr/>
              <c:txPr>
                <a:bodyPr/>
                <a:lstStyle/>
                <a:p>
                  <a:pPr>
                    <a:defRPr sz="1200" b="0" i="0" strike="noStrike">
                      <a:solidFill>
                        <a:sysClr val="windowText" lastClr="000000"/>
                      </a:solidFill>
                      <a:latin typeface="Calibri"/>
                    </a:defRPr>
                  </a:pPr>
                  <a:endParaRPr lang="en-US"/>
                </a:p>
              </c:txPr>
              <c:dLblPos val="t"/>
              <c:showVal val="1"/>
            </c:dLbl>
            <c:dLbl>
              <c:idx val="46"/>
              <c:tx>
                <c:strRef>
                  <c:f>'2012 (no DC) (state local tax)'!$A$49</c:f>
                  <c:strCache>
                    <c:ptCount val="1"/>
                    <c:pt idx="0">
                      <c:v>WA</c:v>
                    </c:pt>
                  </c:strCache>
                </c:strRef>
              </c:tx>
              <c:spPr/>
              <c:txPr>
                <a:bodyPr/>
                <a:lstStyle/>
                <a:p>
                  <a:pPr>
                    <a:defRPr sz="1200" b="0" i="0" strike="noStrike">
                      <a:solidFill>
                        <a:sysClr val="windowText" lastClr="000000"/>
                      </a:solidFill>
                      <a:latin typeface="Calibri"/>
                    </a:defRPr>
                  </a:pPr>
                  <a:endParaRPr lang="en-US"/>
                </a:p>
              </c:txPr>
              <c:dLblPos val="t"/>
              <c:showVal val="1"/>
            </c:dLbl>
            <c:dLbl>
              <c:idx val="47"/>
              <c:tx>
                <c:strRef>
                  <c:f>'2012 (no DC) (state local tax)'!$A$50</c:f>
                  <c:strCache>
                    <c:ptCount val="1"/>
                    <c:pt idx="0">
                      <c:v>WI</c:v>
                    </c:pt>
                  </c:strCache>
                </c:strRef>
              </c:tx>
              <c:spPr/>
              <c:txPr>
                <a:bodyPr/>
                <a:lstStyle/>
                <a:p>
                  <a:pPr>
                    <a:defRPr sz="1200" b="0" i="0" strike="noStrike">
                      <a:solidFill>
                        <a:sysClr val="windowText" lastClr="000000"/>
                      </a:solidFill>
                      <a:latin typeface="Calibri"/>
                    </a:defRPr>
                  </a:pPr>
                  <a:endParaRPr lang="en-US"/>
                </a:p>
              </c:txPr>
              <c:dLblPos val="t"/>
              <c:showVal val="1"/>
            </c:dLbl>
            <c:dLbl>
              <c:idx val="48"/>
              <c:tx>
                <c:strRef>
                  <c:f>'2012 (no DC) (state local tax)'!$A$51</c:f>
                  <c:strCache>
                    <c:ptCount val="1"/>
                    <c:pt idx="0">
                      <c:v>WV</c:v>
                    </c:pt>
                  </c:strCache>
                </c:strRef>
              </c:tx>
              <c:spPr/>
              <c:txPr>
                <a:bodyPr/>
                <a:lstStyle/>
                <a:p>
                  <a:pPr>
                    <a:defRPr sz="1200" b="0" i="0" strike="noStrike">
                      <a:solidFill>
                        <a:sysClr val="windowText" lastClr="000000"/>
                      </a:solidFill>
                      <a:latin typeface="Calibri"/>
                    </a:defRPr>
                  </a:pPr>
                  <a:endParaRPr lang="en-US"/>
                </a:p>
              </c:txPr>
              <c:dLblPos val="t"/>
              <c:showVal val="1"/>
            </c:dLbl>
            <c:dLbl>
              <c:idx val="49"/>
              <c:tx>
                <c:strRef>
                  <c:f>'2012 (no DC) (state local tax)'!$A$52</c:f>
                  <c:strCache>
                    <c:ptCount val="1"/>
                    <c:pt idx="0">
                      <c:v>WY</c:v>
                    </c:pt>
                  </c:strCache>
                </c:strRef>
              </c:tx>
              <c:spPr/>
              <c:txPr>
                <a:bodyPr/>
                <a:lstStyle/>
                <a:p>
                  <a:pPr>
                    <a:defRPr sz="1200" b="0" i="0" strike="noStrike">
                      <a:solidFill>
                        <a:sysClr val="windowText" lastClr="000000"/>
                      </a:solidFill>
                      <a:latin typeface="Calibri"/>
                    </a:defRPr>
                  </a:pPr>
                  <a:endParaRPr lang="en-US"/>
                </a:p>
              </c:txPr>
              <c:dLblPos val="t"/>
              <c:showVal val="1"/>
            </c:dLbl>
            <c:dLbl>
              <c:idx val="50"/>
              <c:tx>
                <c:strRef>
                  <c:f>'2012 (no DC) (state local tax)'!$A$52</c:f>
                  <c:strCache>
                    <c:ptCount val="1"/>
                    <c:pt idx="0">
                      <c:v>WY</c:v>
                    </c:pt>
                  </c:strCache>
                </c:strRef>
              </c:tx>
              <c:spPr/>
              <c:txPr>
                <a:bodyPr/>
                <a:lstStyle/>
                <a:p>
                  <a:pPr>
                    <a:defRPr sz="1400" b="0" i="0" strike="noStrike">
                      <a:solidFill>
                        <a:sysClr val="windowText" lastClr="000000"/>
                      </a:solidFill>
                      <a:latin typeface="Calibri"/>
                    </a:defRPr>
                  </a:pPr>
                  <a:endParaRPr lang="en-US"/>
                </a:p>
              </c:txPr>
              <c:dLblPos val="t"/>
              <c:showVal val="1"/>
            </c:dLbl>
            <c:txPr>
              <a:bodyPr/>
              <a:lstStyle/>
              <a:p>
                <a:pPr>
                  <a:defRPr sz="1400">
                    <a:solidFill>
                      <a:sysClr val="windowText" lastClr="000000"/>
                    </a:solidFill>
                  </a:defRPr>
                </a:pPr>
                <a:endParaRPr lang="en-US"/>
              </a:p>
            </c:txPr>
            <c:showVal val="1"/>
          </c:dLbls>
          <c:xVal>
            <c:numRef>
              <c:f>'2012 (no DC) (state local tax)'!$B$3:$B$52</c:f>
              <c:numCache>
                <c:formatCode>0%</c:formatCode>
                <c:ptCount val="50"/>
                <c:pt idx="0">
                  <c:v>0.22710979958577948</c:v>
                </c:pt>
                <c:pt idx="1">
                  <c:v>8.345341416959684E-2</c:v>
                </c:pt>
                <c:pt idx="2">
                  <c:v>0.10237953583133111</c:v>
                </c:pt>
                <c:pt idx="3">
                  <c:v>9.7402391262547516E-2</c:v>
                </c:pt>
                <c:pt idx="4">
                  <c:v>0.11496075022515075</c:v>
                </c:pt>
                <c:pt idx="5">
                  <c:v>9.9207943239164473E-2</c:v>
                </c:pt>
                <c:pt idx="6">
                  <c:v>0.11154144028813118</c:v>
                </c:pt>
                <c:pt idx="7">
                  <c:v>0.11080204067750495</c:v>
                </c:pt>
                <c:pt idx="8">
                  <c:v>8.7756657464172813E-2</c:v>
                </c:pt>
                <c:pt idx="9">
                  <c:v>9.0169593975707341E-2</c:v>
                </c:pt>
                <c:pt idx="10">
                  <c:v>0.11429675164330681</c:v>
                </c:pt>
                <c:pt idx="11">
                  <c:v>0.10456958386293416</c:v>
                </c:pt>
                <c:pt idx="12">
                  <c:v>9.2363816366639415E-2</c:v>
                </c:pt>
                <c:pt idx="13">
                  <c:v>0.10744422037160412</c:v>
                </c:pt>
                <c:pt idx="14">
                  <c:v>0.10194492702252565</c:v>
                </c:pt>
                <c:pt idx="15">
                  <c:v>0.10305686723964885</c:v>
                </c:pt>
                <c:pt idx="16">
                  <c:v>0.10033304154231087</c:v>
                </c:pt>
                <c:pt idx="17">
                  <c:v>9.5836167334423711E-2</c:v>
                </c:pt>
                <c:pt idx="18">
                  <c:v>0.10372304431027689</c:v>
                </c:pt>
                <c:pt idx="19">
                  <c:v>0.10060920438303957</c:v>
                </c:pt>
                <c:pt idx="20">
                  <c:v>0.12171441208697314</c:v>
                </c:pt>
                <c:pt idx="21">
                  <c:v>0.10203737413063493</c:v>
                </c:pt>
                <c:pt idx="22">
                  <c:v>0.11490174701717674</c:v>
                </c:pt>
                <c:pt idx="23">
                  <c:v>8.7877394841715903E-2</c:v>
                </c:pt>
                <c:pt idx="24">
                  <c:v>9.8983834926703193E-2</c:v>
                </c:pt>
                <c:pt idx="25">
                  <c:v>9.7945674646742628E-2</c:v>
                </c:pt>
                <c:pt idx="26">
                  <c:v>9.9289113519905672E-2</c:v>
                </c:pt>
                <c:pt idx="27">
                  <c:v>0.15454172546188433</c:v>
                </c:pt>
                <c:pt idx="28">
                  <c:v>0.10324331943617233</c:v>
                </c:pt>
                <c:pt idx="29">
                  <c:v>8.9453372631578959E-2</c:v>
                </c:pt>
                <c:pt idx="30">
                  <c:v>0.11723367907933412</c:v>
                </c:pt>
                <c:pt idx="31">
                  <c:v>0.10395017278215112</c:v>
                </c:pt>
                <c:pt idx="32">
                  <c:v>0.10313796567897368</c:v>
                </c:pt>
                <c:pt idx="33">
                  <c:v>0.14947909785198799</c:v>
                </c:pt>
                <c:pt idx="34">
                  <c:v>0.10583200692822638</c:v>
                </c:pt>
                <c:pt idx="35">
                  <c:v>8.6725913249427772E-2</c:v>
                </c:pt>
                <c:pt idx="36">
                  <c:v>9.9438730261639546E-2</c:v>
                </c:pt>
                <c:pt idx="37">
                  <c:v>0.10562002523512942</c:v>
                </c:pt>
                <c:pt idx="38">
                  <c:v>0.11211420311603479</c:v>
                </c:pt>
                <c:pt idx="39">
                  <c:v>8.9748408288003581E-2</c:v>
                </c:pt>
                <c:pt idx="40">
                  <c:v>7.8079058129275805E-2</c:v>
                </c:pt>
                <c:pt idx="41">
                  <c:v>8.3146085387538801E-2</c:v>
                </c:pt>
                <c:pt idx="42">
                  <c:v>8.9163540731773516E-2</c:v>
                </c:pt>
                <c:pt idx="43">
                  <c:v>9.8570589787750448E-2</c:v>
                </c:pt>
                <c:pt idx="44">
                  <c:v>8.8212381514149715E-2</c:v>
                </c:pt>
                <c:pt idx="45">
                  <c:v>0.1231672795379441</c:v>
                </c:pt>
                <c:pt idx="46">
                  <c:v>9.7461734400702563E-2</c:v>
                </c:pt>
                <c:pt idx="47">
                  <c:v>0.11527428044699911</c:v>
                </c:pt>
                <c:pt idx="48">
                  <c:v>0.11521168425746993</c:v>
                </c:pt>
                <c:pt idx="49">
                  <c:v>0.13814377315206561</c:v>
                </c:pt>
              </c:numCache>
            </c:numRef>
          </c:xVal>
          <c:yVal>
            <c:numRef>
              <c:f>'2012 (no DC) (state local tax)'!$C$3:$C$52</c:f>
              <c:numCache>
                <c:formatCode>_("$"* #,##0_);_("$"* \(#,##0\);_("$"* "-"??_);_(@_)</c:formatCode>
                <c:ptCount val="50"/>
                <c:pt idx="0">
                  <c:v>18.87</c:v>
                </c:pt>
                <c:pt idx="1">
                  <c:v>15.18</c:v>
                </c:pt>
                <c:pt idx="2">
                  <c:v>14.229999999999999</c:v>
                </c:pt>
                <c:pt idx="3">
                  <c:v>15.48</c:v>
                </c:pt>
                <c:pt idx="4">
                  <c:v>17.14</c:v>
                </c:pt>
                <c:pt idx="5">
                  <c:v>18.02</c:v>
                </c:pt>
                <c:pt idx="6">
                  <c:v>20.05</c:v>
                </c:pt>
                <c:pt idx="7">
                  <c:v>17.41</c:v>
                </c:pt>
                <c:pt idx="8">
                  <c:v>15.82</c:v>
                </c:pt>
                <c:pt idx="9">
                  <c:v>15.639999999999999</c:v>
                </c:pt>
                <c:pt idx="10">
                  <c:v>16.89</c:v>
                </c:pt>
                <c:pt idx="11">
                  <c:v>15.62</c:v>
                </c:pt>
                <c:pt idx="12">
                  <c:v>15.06</c:v>
                </c:pt>
                <c:pt idx="13">
                  <c:v>17.010000000000005</c:v>
                </c:pt>
                <c:pt idx="14">
                  <c:v>15.239999999999998</c:v>
                </c:pt>
                <c:pt idx="15">
                  <c:v>15.77</c:v>
                </c:pt>
                <c:pt idx="16">
                  <c:v>14.629999999999999</c:v>
                </c:pt>
                <c:pt idx="17">
                  <c:v>14.78</c:v>
                </c:pt>
                <c:pt idx="18">
                  <c:v>19.27</c:v>
                </c:pt>
                <c:pt idx="19">
                  <c:v>19.12</c:v>
                </c:pt>
                <c:pt idx="20">
                  <c:v>15.57</c:v>
                </c:pt>
                <c:pt idx="21">
                  <c:v>15.89</c:v>
                </c:pt>
                <c:pt idx="22">
                  <c:v>18.130000000000003</c:v>
                </c:pt>
                <c:pt idx="23">
                  <c:v>15.89</c:v>
                </c:pt>
                <c:pt idx="24">
                  <c:v>14.58</c:v>
                </c:pt>
                <c:pt idx="25">
                  <c:v>14.16</c:v>
                </c:pt>
                <c:pt idx="26">
                  <c:v>15.12</c:v>
                </c:pt>
                <c:pt idx="27">
                  <c:v>16.260000000000002</c:v>
                </c:pt>
                <c:pt idx="28">
                  <c:v>15.1</c:v>
                </c:pt>
                <c:pt idx="29">
                  <c:v>18.37</c:v>
                </c:pt>
                <c:pt idx="30">
                  <c:v>19.739999999999995</c:v>
                </c:pt>
                <c:pt idx="31">
                  <c:v>15.25</c:v>
                </c:pt>
                <c:pt idx="32">
                  <c:v>15</c:v>
                </c:pt>
                <c:pt idx="33">
                  <c:v>17.47</c:v>
                </c:pt>
                <c:pt idx="34">
                  <c:v>15.54</c:v>
                </c:pt>
                <c:pt idx="35">
                  <c:v>15.219999999999999</c:v>
                </c:pt>
                <c:pt idx="36">
                  <c:v>17</c:v>
                </c:pt>
                <c:pt idx="37">
                  <c:v>16.77</c:v>
                </c:pt>
                <c:pt idx="38">
                  <c:v>16.939999999999998</c:v>
                </c:pt>
                <c:pt idx="39">
                  <c:v>14.6</c:v>
                </c:pt>
                <c:pt idx="40">
                  <c:v>14.78</c:v>
                </c:pt>
                <c:pt idx="41">
                  <c:v>14.58</c:v>
                </c:pt>
                <c:pt idx="42">
                  <c:v>15.12</c:v>
                </c:pt>
                <c:pt idx="43">
                  <c:v>15.55</c:v>
                </c:pt>
                <c:pt idx="44">
                  <c:v>18.07</c:v>
                </c:pt>
                <c:pt idx="45">
                  <c:v>16.47</c:v>
                </c:pt>
                <c:pt idx="46">
                  <c:v>18.04</c:v>
                </c:pt>
                <c:pt idx="47">
                  <c:v>16.010000000000005</c:v>
                </c:pt>
                <c:pt idx="48">
                  <c:v>15.48</c:v>
                </c:pt>
                <c:pt idx="49">
                  <c:v>17.07</c:v>
                </c:pt>
              </c:numCache>
            </c:numRef>
          </c:yVal>
        </c:ser>
        <c:dLbls/>
        <c:axId val="75710848"/>
        <c:axId val="75712384"/>
      </c:scatterChart>
      <c:valAx>
        <c:axId val="75710848"/>
        <c:scaling>
          <c:orientation val="minMax"/>
          <c:max val="0.15000000000000005"/>
          <c:min val="8.0000000000000029E-2"/>
        </c:scaling>
        <c:axPos val="b"/>
        <c:numFmt formatCode="0%" sourceLinked="1"/>
        <c:tickLblPos val="nextTo"/>
        <c:spPr>
          <a:ln>
            <a:solidFill>
              <a:schemeClr val="bg1">
                <a:lumMod val="85000"/>
              </a:schemeClr>
            </a:solidFill>
          </a:ln>
        </c:spPr>
        <c:txPr>
          <a:bodyPr/>
          <a:lstStyle/>
          <a:p>
            <a:pPr>
              <a:defRPr sz="1400"/>
            </a:pPr>
            <a:endParaRPr lang="en-US"/>
          </a:p>
        </c:txPr>
        <c:crossAx val="75712384"/>
        <c:crosses val="autoZero"/>
        <c:crossBetween val="midCat"/>
      </c:valAx>
      <c:valAx>
        <c:axId val="75712384"/>
        <c:scaling>
          <c:orientation val="minMax"/>
          <c:max val="21"/>
          <c:min val="13"/>
        </c:scaling>
        <c:axPos val="l"/>
        <c:numFmt formatCode="_(&quot;$&quot;* #,##0_);_(&quot;$&quot;* \(#,##0\);_(&quot;$&quot;* &quot;-&quot;??_);_(@_)" sourceLinked="1"/>
        <c:tickLblPos val="nextTo"/>
        <c:spPr>
          <a:ln>
            <a:solidFill>
              <a:schemeClr val="bg1">
                <a:lumMod val="85000"/>
              </a:schemeClr>
            </a:solidFill>
          </a:ln>
        </c:spPr>
        <c:txPr>
          <a:bodyPr/>
          <a:lstStyle/>
          <a:p>
            <a:pPr>
              <a:defRPr sz="1400"/>
            </a:pPr>
            <a:endParaRPr lang="en-US"/>
          </a:p>
        </c:txPr>
        <c:crossAx val="75710848"/>
        <c:crosses val="autoZero"/>
        <c:crossBetween val="midCat"/>
      </c:valAx>
      <c:spPr>
        <a:ln>
          <a:noFill/>
        </a:ln>
      </c:spPr>
    </c:plotArea>
    <c:plotVisOnly val="1"/>
    <c:dispBlanksAs val="gap"/>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24216341012928899"/>
          <c:y val="3.1173733757185604E-2"/>
          <c:w val="0.56196959755030695"/>
          <c:h val="0.89970673060555595"/>
        </c:manualLayout>
      </c:layout>
      <c:pieChart>
        <c:varyColors val="1"/>
        <c:ser>
          <c:idx val="0"/>
          <c:order val="0"/>
          <c:tx>
            <c:strRef>
              <c:f>Sheet1!$B$1</c:f>
              <c:strCache>
                <c:ptCount val="1"/>
                <c:pt idx="0">
                  <c:v>Column1</c:v>
                </c:pt>
              </c:strCache>
            </c:strRef>
          </c:tx>
          <c:spPr>
            <a:solidFill>
              <a:schemeClr val="tx2"/>
            </a:solidFill>
            <a:ln w="19050">
              <a:solidFill>
                <a:schemeClr val="bg1"/>
              </a:solidFill>
            </a:ln>
          </c:spPr>
          <c:dPt>
            <c:idx val="0"/>
            <c:spPr>
              <a:solidFill>
                <a:schemeClr val="bg2"/>
              </a:solidFill>
              <a:ln w="19050">
                <a:solidFill>
                  <a:schemeClr val="bg1"/>
                </a:solidFill>
              </a:ln>
            </c:spPr>
          </c:dPt>
          <c:dPt>
            <c:idx val="1"/>
            <c:explosion val="2"/>
          </c:dPt>
          <c:dLbls>
            <c:dLbl>
              <c:idx val="0"/>
              <c:delete val="1"/>
            </c:dLbl>
            <c:dLbl>
              <c:idx val="1"/>
              <c:delete val="1"/>
            </c:dLbl>
            <c:dLbl>
              <c:idx val="2"/>
              <c:tx>
                <c:rich>
                  <a:bodyPr/>
                  <a:lstStyle/>
                  <a:p>
                    <a:r>
                      <a:rPr lang="en-US" dirty="0"/>
                      <a:t>Fees, </a:t>
                    </a:r>
                    <a:endParaRPr lang="en-US" dirty="0" smtClean="0"/>
                  </a:p>
                  <a:p>
                    <a:r>
                      <a:rPr lang="en-US" dirty="0" smtClean="0"/>
                      <a:t>$207 million</a:t>
                    </a:r>
                    <a:endParaRPr lang="en-US" dirty="0"/>
                  </a:p>
                </c:rich>
              </c:tx>
              <c:showVal val="1"/>
              <c:showCatName val="1"/>
            </c:dLbl>
            <c:dLbl>
              <c:idx val="3"/>
              <c:layout>
                <c:manualLayout>
                  <c:x val="1.9150262467191599E-2"/>
                  <c:y val="-5.7807462129622511E-2"/>
                </c:manualLayout>
              </c:layout>
              <c:tx>
                <c:rich>
                  <a:bodyPr/>
                  <a:lstStyle/>
                  <a:p>
                    <a:r>
                      <a:rPr lang="en-US" dirty="0" smtClean="0"/>
                      <a:t>Taxes</a:t>
                    </a:r>
                    <a:r>
                      <a:rPr lang="en-US" dirty="0"/>
                      <a:t>, </a:t>
                    </a:r>
                    <a:endParaRPr lang="en-US" dirty="0" smtClean="0"/>
                  </a:p>
                  <a:p>
                    <a:r>
                      <a:rPr lang="en-US" dirty="0" smtClean="0"/>
                      <a:t>$609 million</a:t>
                    </a:r>
                    <a:endParaRPr lang="en-US" dirty="0"/>
                  </a:p>
                </c:rich>
              </c:tx>
              <c:showVal val="1"/>
              <c:showCatName val="1"/>
            </c:dLbl>
            <c:dLbl>
              <c:idx val="4"/>
              <c:layout>
                <c:manualLayout>
                  <c:x val="-9.5583624963546197E-3"/>
                  <c:y val="7.9638371538290814E-2"/>
                </c:manualLayout>
              </c:layout>
              <c:tx>
                <c:rich>
                  <a:bodyPr/>
                  <a:lstStyle/>
                  <a:p>
                    <a:r>
                      <a:rPr lang="en-US" dirty="0"/>
                      <a:t>ARRA, </a:t>
                    </a:r>
                    <a:endParaRPr lang="en-US" dirty="0" smtClean="0"/>
                  </a:p>
                  <a:p>
                    <a:r>
                      <a:rPr lang="en-US" dirty="0" smtClean="0"/>
                      <a:t>$1.6</a:t>
                    </a:r>
                    <a:r>
                      <a:rPr lang="en-US" baseline="0" dirty="0" smtClean="0"/>
                      <a:t> billion</a:t>
                    </a:r>
                    <a:endParaRPr lang="en-US" dirty="0"/>
                  </a:p>
                </c:rich>
              </c:tx>
              <c:showVal val="1"/>
              <c:showCatName val="1"/>
            </c:dLbl>
            <c:txPr>
              <a:bodyPr/>
              <a:lstStyle/>
              <a:p>
                <a:pPr>
                  <a:defRPr sz="1400" b="1"/>
                </a:pPr>
                <a:endParaRPr lang="en-US"/>
              </a:p>
            </c:txPr>
            <c:showVal val="1"/>
            <c:showCatName val="1"/>
            <c:showLeaderLines val="1"/>
          </c:dLbls>
          <c:cat>
            <c:strRef>
              <c:f>Sheet1!$A$2:$A$3</c:f>
              <c:strCache>
                <c:ptCount val="2"/>
                <c:pt idx="0">
                  <c:v>all other</c:v>
                </c:pt>
                <c:pt idx="1">
                  <c:v>taxes</c:v>
                </c:pt>
              </c:strCache>
            </c:strRef>
          </c:cat>
          <c:val>
            <c:numRef>
              <c:f>Sheet1!$B$2:$B$3</c:f>
              <c:numCache>
                <c:formatCode>#,##0.0</c:formatCode>
                <c:ptCount val="2"/>
                <c:pt idx="0">
                  <c:v>10.4</c:v>
                </c:pt>
                <c:pt idx="1">
                  <c:v>89.6</c:v>
                </c:pt>
              </c:numCache>
            </c:numRef>
          </c:val>
        </c:ser>
        <c:dLbls/>
        <c:firstSliceAng val="65"/>
      </c:pieChart>
    </c:plotArea>
    <c:plotVisOnly val="1"/>
    <c:dispBlanksAs val="zero"/>
  </c:chart>
  <c:txPr>
    <a:bodyPr/>
    <a:lstStyle/>
    <a:p>
      <a:pPr>
        <a:defRPr sz="1800"/>
      </a:pPr>
      <a:endParaRPr lang="en-US"/>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lang val="en-US"/>
  <c:style val="8"/>
  <c:clrMapOvr bg1="lt1" tx1="dk1" bg2="lt2" tx2="dk2" accent1="accent1" accent2="accent2" accent3="accent3" accent4="accent4" accent5="accent5" accent6="accent6" hlink="hlink" folHlink="folHlink"/>
  <c:chart>
    <c:plotArea>
      <c:layout>
        <c:manualLayout>
          <c:layoutTarget val="inner"/>
          <c:xMode val="edge"/>
          <c:yMode val="edge"/>
          <c:x val="0.10652370334239193"/>
          <c:y val="0.13966942423336323"/>
          <c:w val="0.86678013146586774"/>
          <c:h val="0.74704741021296384"/>
        </c:manualLayout>
      </c:layout>
      <c:scatterChart>
        <c:scatterStyle val="lineMarker"/>
        <c:ser>
          <c:idx val="0"/>
          <c:order val="0"/>
          <c:spPr>
            <a:ln w="28575">
              <a:noFill/>
            </a:ln>
          </c:spPr>
          <c:dLbls>
            <c:dLbl>
              <c:idx val="0"/>
              <c:tx>
                <c:strRef>
                  <c:f>'2012 (no DC)'!$A$3</c:f>
                  <c:strCache>
                    <c:ptCount val="1"/>
                    <c:pt idx="0">
                      <c:v>AL</c:v>
                    </c:pt>
                  </c:strCache>
                </c:strRef>
              </c:tx>
              <c:spPr/>
              <c:txPr>
                <a:bodyPr/>
                <a:lstStyle/>
                <a:p>
                  <a:pPr>
                    <a:defRPr sz="1200" b="0" i="0" strike="noStrike">
                      <a:solidFill>
                        <a:sysClr val="windowText" lastClr="000000"/>
                      </a:solidFill>
                      <a:latin typeface="Calibri"/>
                    </a:defRPr>
                  </a:pPr>
                  <a:endParaRPr lang="en-US"/>
                </a:p>
              </c:txPr>
              <c:dLblPos val="t"/>
              <c:showVal val="1"/>
            </c:dLbl>
            <c:dLbl>
              <c:idx val="1"/>
              <c:tx>
                <c:strRef>
                  <c:f>'2012 (no DC)'!$A$4</c:f>
                  <c:strCache>
                    <c:ptCount val="1"/>
                    <c:pt idx="0">
                      <c:v>AK</c:v>
                    </c:pt>
                  </c:strCache>
                </c:strRef>
              </c:tx>
              <c:spPr/>
              <c:txPr>
                <a:bodyPr/>
                <a:lstStyle/>
                <a:p>
                  <a:pPr>
                    <a:defRPr sz="1200" b="0" i="0" strike="noStrike">
                      <a:solidFill>
                        <a:sysClr val="windowText" lastClr="000000"/>
                      </a:solidFill>
                      <a:latin typeface="Calibri"/>
                    </a:defRPr>
                  </a:pPr>
                  <a:endParaRPr lang="en-US"/>
                </a:p>
              </c:txPr>
              <c:dLblPos val="t"/>
              <c:showVal val="1"/>
            </c:dLbl>
            <c:dLbl>
              <c:idx val="2"/>
              <c:tx>
                <c:strRef>
                  <c:f>'2012 (no DC)'!$A$5</c:f>
                  <c:strCache>
                    <c:ptCount val="1"/>
                    <c:pt idx="0">
                      <c:v>AZ</c:v>
                    </c:pt>
                  </c:strCache>
                </c:strRef>
              </c:tx>
              <c:spPr/>
              <c:txPr>
                <a:bodyPr/>
                <a:lstStyle/>
                <a:p>
                  <a:pPr>
                    <a:defRPr sz="1200" b="0" i="0" strike="noStrike">
                      <a:solidFill>
                        <a:sysClr val="windowText" lastClr="000000"/>
                      </a:solidFill>
                      <a:latin typeface="Calibri"/>
                    </a:defRPr>
                  </a:pPr>
                  <a:endParaRPr lang="en-US"/>
                </a:p>
              </c:txPr>
              <c:dLblPos val="t"/>
              <c:showVal val="1"/>
            </c:dLbl>
            <c:dLbl>
              <c:idx val="3"/>
              <c:tx>
                <c:strRef>
                  <c:f>'2012 (no DC)'!$A$6</c:f>
                  <c:strCache>
                    <c:ptCount val="1"/>
                    <c:pt idx="0">
                      <c:v>AR</c:v>
                    </c:pt>
                  </c:strCache>
                </c:strRef>
              </c:tx>
              <c:spPr/>
              <c:txPr>
                <a:bodyPr/>
                <a:lstStyle/>
                <a:p>
                  <a:pPr>
                    <a:defRPr sz="1200" b="0" i="0" strike="noStrike">
                      <a:solidFill>
                        <a:sysClr val="windowText" lastClr="000000"/>
                      </a:solidFill>
                      <a:latin typeface="Calibri"/>
                    </a:defRPr>
                  </a:pPr>
                  <a:endParaRPr lang="en-US"/>
                </a:p>
              </c:txPr>
              <c:dLblPos val="t"/>
              <c:showVal val="1"/>
            </c:dLbl>
            <c:dLbl>
              <c:idx val="4"/>
              <c:tx>
                <c:strRef>
                  <c:f>'2012 (no DC)'!$A$7</c:f>
                  <c:strCache>
                    <c:ptCount val="1"/>
                    <c:pt idx="0">
                      <c:v>CA</c:v>
                    </c:pt>
                  </c:strCache>
                </c:strRef>
              </c:tx>
              <c:spPr/>
              <c:txPr>
                <a:bodyPr/>
                <a:lstStyle/>
                <a:p>
                  <a:pPr>
                    <a:defRPr sz="1200" b="0" i="0" strike="noStrike">
                      <a:solidFill>
                        <a:sysClr val="windowText" lastClr="000000"/>
                      </a:solidFill>
                      <a:latin typeface="Calibri"/>
                    </a:defRPr>
                  </a:pPr>
                  <a:endParaRPr lang="en-US"/>
                </a:p>
              </c:txPr>
              <c:dLblPos val="t"/>
              <c:showVal val="1"/>
            </c:dLbl>
            <c:dLbl>
              <c:idx val="5"/>
              <c:tx>
                <c:strRef>
                  <c:f>'2012 (no DC)'!$A$8</c:f>
                  <c:strCache>
                    <c:ptCount val="1"/>
                    <c:pt idx="0">
                      <c:v>CO</c:v>
                    </c:pt>
                  </c:strCache>
                </c:strRef>
              </c:tx>
              <c:spPr/>
              <c:txPr>
                <a:bodyPr/>
                <a:lstStyle/>
                <a:p>
                  <a:pPr>
                    <a:defRPr sz="1200" b="0" i="0" strike="noStrike">
                      <a:solidFill>
                        <a:sysClr val="windowText" lastClr="000000"/>
                      </a:solidFill>
                      <a:latin typeface="Calibri"/>
                    </a:defRPr>
                  </a:pPr>
                  <a:endParaRPr lang="en-US"/>
                </a:p>
              </c:txPr>
              <c:dLblPos val="t"/>
              <c:showVal val="1"/>
            </c:dLbl>
            <c:dLbl>
              <c:idx val="6"/>
              <c:tx>
                <c:strRef>
                  <c:f>'2012 (no DC)'!$A$9</c:f>
                  <c:strCache>
                    <c:ptCount val="1"/>
                    <c:pt idx="0">
                      <c:v>CT</c:v>
                    </c:pt>
                  </c:strCache>
                </c:strRef>
              </c:tx>
              <c:spPr/>
              <c:txPr>
                <a:bodyPr/>
                <a:lstStyle/>
                <a:p>
                  <a:pPr>
                    <a:defRPr sz="1200" b="0" i="0" strike="noStrike">
                      <a:solidFill>
                        <a:sysClr val="windowText" lastClr="000000"/>
                      </a:solidFill>
                      <a:latin typeface="Calibri"/>
                    </a:defRPr>
                  </a:pPr>
                  <a:endParaRPr lang="en-US"/>
                </a:p>
              </c:txPr>
              <c:dLblPos val="t"/>
              <c:showVal val="1"/>
            </c:dLbl>
            <c:dLbl>
              <c:idx val="7"/>
              <c:tx>
                <c:strRef>
                  <c:f>'2012 (no DC)'!$A$10</c:f>
                  <c:strCache>
                    <c:ptCount val="1"/>
                    <c:pt idx="0">
                      <c:v>DE</c:v>
                    </c:pt>
                  </c:strCache>
                </c:strRef>
              </c:tx>
              <c:spPr/>
              <c:txPr>
                <a:bodyPr/>
                <a:lstStyle/>
                <a:p>
                  <a:pPr>
                    <a:defRPr sz="1200" b="0" i="0" strike="noStrike">
                      <a:solidFill>
                        <a:sysClr val="windowText" lastClr="000000"/>
                      </a:solidFill>
                      <a:latin typeface="Calibri"/>
                    </a:defRPr>
                  </a:pPr>
                  <a:endParaRPr lang="en-US"/>
                </a:p>
              </c:txPr>
              <c:dLblPos val="t"/>
              <c:showVal val="1"/>
            </c:dLbl>
            <c:dLbl>
              <c:idx val="8"/>
              <c:tx>
                <c:strRef>
                  <c:f>'2012 (no DC)'!$A$11</c:f>
                  <c:strCache>
                    <c:ptCount val="1"/>
                    <c:pt idx="0">
                      <c:v>FL</c:v>
                    </c:pt>
                  </c:strCache>
                </c:strRef>
              </c:tx>
              <c:spPr/>
              <c:txPr>
                <a:bodyPr/>
                <a:lstStyle/>
                <a:p>
                  <a:pPr>
                    <a:defRPr sz="1200" b="0" i="0" strike="noStrike">
                      <a:solidFill>
                        <a:sysClr val="windowText" lastClr="000000"/>
                      </a:solidFill>
                      <a:latin typeface="Calibri"/>
                    </a:defRPr>
                  </a:pPr>
                  <a:endParaRPr lang="en-US"/>
                </a:p>
              </c:txPr>
              <c:dLblPos val="t"/>
              <c:showVal val="1"/>
            </c:dLbl>
            <c:dLbl>
              <c:idx val="9"/>
              <c:tx>
                <c:strRef>
                  <c:f>'2012 (no DC)'!$A$12</c:f>
                  <c:strCache>
                    <c:ptCount val="1"/>
                    <c:pt idx="0">
                      <c:v>GA</c:v>
                    </c:pt>
                  </c:strCache>
                </c:strRef>
              </c:tx>
              <c:spPr/>
              <c:txPr>
                <a:bodyPr/>
                <a:lstStyle/>
                <a:p>
                  <a:pPr>
                    <a:defRPr sz="1200" b="0" i="0" strike="noStrike">
                      <a:solidFill>
                        <a:sysClr val="windowText" lastClr="000000"/>
                      </a:solidFill>
                      <a:latin typeface="Calibri"/>
                    </a:defRPr>
                  </a:pPr>
                  <a:endParaRPr lang="en-US"/>
                </a:p>
              </c:txPr>
              <c:dLblPos val="t"/>
              <c:showVal val="1"/>
            </c:dLbl>
            <c:dLbl>
              <c:idx val="10"/>
              <c:tx>
                <c:strRef>
                  <c:f>'2012 (no DC)'!$A$13</c:f>
                  <c:strCache>
                    <c:ptCount val="1"/>
                    <c:pt idx="0">
                      <c:v>HI</c:v>
                    </c:pt>
                  </c:strCache>
                </c:strRef>
              </c:tx>
              <c:spPr/>
              <c:txPr>
                <a:bodyPr/>
                <a:lstStyle/>
                <a:p>
                  <a:pPr>
                    <a:defRPr sz="1200" b="0" i="0" strike="noStrike">
                      <a:solidFill>
                        <a:sysClr val="windowText" lastClr="000000"/>
                      </a:solidFill>
                      <a:latin typeface="Calibri"/>
                    </a:defRPr>
                  </a:pPr>
                  <a:endParaRPr lang="en-US"/>
                </a:p>
              </c:txPr>
              <c:dLblPos val="t"/>
              <c:showVal val="1"/>
            </c:dLbl>
            <c:dLbl>
              <c:idx val="11"/>
              <c:tx>
                <c:strRef>
                  <c:f>'2012 (no DC)'!$A$14</c:f>
                  <c:strCache>
                    <c:ptCount val="1"/>
                    <c:pt idx="0">
                      <c:v>ID</c:v>
                    </c:pt>
                  </c:strCache>
                </c:strRef>
              </c:tx>
              <c:spPr/>
              <c:txPr>
                <a:bodyPr/>
                <a:lstStyle/>
                <a:p>
                  <a:pPr>
                    <a:defRPr sz="1200" b="0" i="0" strike="noStrike">
                      <a:solidFill>
                        <a:sysClr val="windowText" lastClr="000000"/>
                      </a:solidFill>
                      <a:latin typeface="Calibri"/>
                    </a:defRPr>
                  </a:pPr>
                  <a:endParaRPr lang="en-US"/>
                </a:p>
              </c:txPr>
              <c:dLblPos val="t"/>
              <c:showVal val="1"/>
            </c:dLbl>
            <c:dLbl>
              <c:idx val="12"/>
              <c:tx>
                <c:strRef>
                  <c:f>'2012 (no DC)'!$A$15</c:f>
                  <c:strCache>
                    <c:ptCount val="1"/>
                    <c:pt idx="0">
                      <c:v>IL</c:v>
                    </c:pt>
                  </c:strCache>
                </c:strRef>
              </c:tx>
              <c:spPr/>
              <c:txPr>
                <a:bodyPr/>
                <a:lstStyle/>
                <a:p>
                  <a:pPr>
                    <a:defRPr sz="1200" b="0" i="0" strike="noStrike">
                      <a:solidFill>
                        <a:sysClr val="windowText" lastClr="000000"/>
                      </a:solidFill>
                      <a:latin typeface="Calibri"/>
                    </a:defRPr>
                  </a:pPr>
                  <a:endParaRPr lang="en-US"/>
                </a:p>
              </c:txPr>
              <c:dLblPos val="t"/>
              <c:showVal val="1"/>
            </c:dLbl>
            <c:dLbl>
              <c:idx val="13"/>
              <c:tx>
                <c:strRef>
                  <c:f>'2012 (no DC)'!$A$16</c:f>
                  <c:strCache>
                    <c:ptCount val="1"/>
                    <c:pt idx="0">
                      <c:v>IN</c:v>
                    </c:pt>
                  </c:strCache>
                </c:strRef>
              </c:tx>
              <c:spPr/>
              <c:txPr>
                <a:bodyPr/>
                <a:lstStyle/>
                <a:p>
                  <a:pPr>
                    <a:defRPr sz="1200" b="0" i="0" strike="noStrike">
                      <a:solidFill>
                        <a:sysClr val="windowText" lastClr="000000"/>
                      </a:solidFill>
                      <a:latin typeface="Calibri"/>
                    </a:defRPr>
                  </a:pPr>
                  <a:endParaRPr lang="en-US"/>
                </a:p>
              </c:txPr>
              <c:dLblPos val="t"/>
              <c:showVal val="1"/>
            </c:dLbl>
            <c:dLbl>
              <c:idx val="14"/>
              <c:tx>
                <c:strRef>
                  <c:f>'2012 (no DC)'!$A$17</c:f>
                  <c:strCache>
                    <c:ptCount val="1"/>
                    <c:pt idx="0">
                      <c:v>IA</c:v>
                    </c:pt>
                  </c:strCache>
                </c:strRef>
              </c:tx>
              <c:spPr/>
              <c:txPr>
                <a:bodyPr/>
                <a:lstStyle/>
                <a:p>
                  <a:pPr>
                    <a:defRPr sz="1200" b="0" i="0" strike="noStrike">
                      <a:solidFill>
                        <a:sysClr val="windowText" lastClr="000000"/>
                      </a:solidFill>
                      <a:latin typeface="Calibri"/>
                    </a:defRPr>
                  </a:pPr>
                  <a:endParaRPr lang="en-US"/>
                </a:p>
              </c:txPr>
              <c:dLblPos val="t"/>
              <c:showVal val="1"/>
            </c:dLbl>
            <c:dLbl>
              <c:idx val="15"/>
              <c:tx>
                <c:strRef>
                  <c:f>'2012 (no DC)'!$A$18</c:f>
                  <c:strCache>
                    <c:ptCount val="1"/>
                    <c:pt idx="0">
                      <c:v>KS</c:v>
                    </c:pt>
                  </c:strCache>
                </c:strRef>
              </c:tx>
              <c:spPr/>
              <c:txPr>
                <a:bodyPr/>
                <a:lstStyle/>
                <a:p>
                  <a:pPr>
                    <a:defRPr sz="1200" b="0" i="0" strike="noStrike">
                      <a:solidFill>
                        <a:sysClr val="windowText" lastClr="000000"/>
                      </a:solidFill>
                      <a:latin typeface="Calibri"/>
                    </a:defRPr>
                  </a:pPr>
                  <a:endParaRPr lang="en-US"/>
                </a:p>
              </c:txPr>
              <c:dLblPos val="t"/>
              <c:showVal val="1"/>
            </c:dLbl>
            <c:dLbl>
              <c:idx val="16"/>
              <c:tx>
                <c:strRef>
                  <c:f>'2012 (no DC)'!$A$19</c:f>
                  <c:strCache>
                    <c:ptCount val="1"/>
                    <c:pt idx="0">
                      <c:v>KY</c:v>
                    </c:pt>
                  </c:strCache>
                </c:strRef>
              </c:tx>
              <c:spPr/>
              <c:txPr>
                <a:bodyPr/>
                <a:lstStyle/>
                <a:p>
                  <a:pPr>
                    <a:defRPr sz="1200" b="0" i="0" strike="noStrike">
                      <a:solidFill>
                        <a:sysClr val="windowText" lastClr="000000"/>
                      </a:solidFill>
                      <a:latin typeface="Calibri"/>
                    </a:defRPr>
                  </a:pPr>
                  <a:endParaRPr lang="en-US"/>
                </a:p>
              </c:txPr>
              <c:dLblPos val="t"/>
              <c:showVal val="1"/>
            </c:dLbl>
            <c:dLbl>
              <c:idx val="17"/>
              <c:tx>
                <c:strRef>
                  <c:f>'2012 (no DC)'!$A$20</c:f>
                  <c:strCache>
                    <c:ptCount val="1"/>
                    <c:pt idx="0">
                      <c:v>LA</c:v>
                    </c:pt>
                  </c:strCache>
                </c:strRef>
              </c:tx>
              <c:spPr/>
              <c:txPr>
                <a:bodyPr/>
                <a:lstStyle/>
                <a:p>
                  <a:pPr>
                    <a:defRPr sz="1200" b="0" i="0" strike="noStrike">
                      <a:solidFill>
                        <a:sysClr val="windowText" lastClr="000000"/>
                      </a:solidFill>
                      <a:latin typeface="Calibri"/>
                    </a:defRPr>
                  </a:pPr>
                  <a:endParaRPr lang="en-US"/>
                </a:p>
              </c:txPr>
              <c:dLblPos val="t"/>
              <c:showVal val="1"/>
            </c:dLbl>
            <c:dLbl>
              <c:idx val="18"/>
              <c:tx>
                <c:strRef>
                  <c:f>'2012 (no DC)'!$A$21</c:f>
                  <c:strCache>
                    <c:ptCount val="1"/>
                    <c:pt idx="0">
                      <c:v>ME</c:v>
                    </c:pt>
                  </c:strCache>
                </c:strRef>
              </c:tx>
              <c:spPr/>
              <c:txPr>
                <a:bodyPr/>
                <a:lstStyle/>
                <a:p>
                  <a:pPr>
                    <a:defRPr sz="1200" b="0" i="0" strike="noStrike">
                      <a:solidFill>
                        <a:sysClr val="windowText" lastClr="000000"/>
                      </a:solidFill>
                      <a:latin typeface="Calibri"/>
                    </a:defRPr>
                  </a:pPr>
                  <a:endParaRPr lang="en-US"/>
                </a:p>
              </c:txPr>
              <c:dLblPos val="t"/>
              <c:showVal val="1"/>
            </c:dLbl>
            <c:dLbl>
              <c:idx val="19"/>
              <c:tx>
                <c:strRef>
                  <c:f>'2012 (no DC)'!$A$22</c:f>
                  <c:strCache>
                    <c:ptCount val="1"/>
                    <c:pt idx="0">
                      <c:v>MD</c:v>
                    </c:pt>
                  </c:strCache>
                </c:strRef>
              </c:tx>
              <c:spPr/>
              <c:txPr>
                <a:bodyPr/>
                <a:lstStyle/>
                <a:p>
                  <a:pPr>
                    <a:defRPr sz="1200" b="0" i="0" strike="noStrike">
                      <a:solidFill>
                        <a:sysClr val="windowText" lastClr="000000"/>
                      </a:solidFill>
                      <a:latin typeface="Calibri"/>
                    </a:defRPr>
                  </a:pPr>
                  <a:endParaRPr lang="en-US"/>
                </a:p>
              </c:txPr>
              <c:dLblPos val="t"/>
              <c:showVal val="1"/>
            </c:dLbl>
            <c:dLbl>
              <c:idx val="20"/>
              <c:layout>
                <c:manualLayout>
                  <c:x val="-3.4271328597166348E-2"/>
                  <c:y val="3.4599781311335238E-2"/>
                </c:manualLayout>
              </c:layout>
              <c:tx>
                <c:strRef>
                  <c:f>'2012 (no DC)'!$A$23</c:f>
                  <c:strCache>
                    <c:ptCount val="1"/>
                    <c:pt idx="0">
                      <c:v>MA</c:v>
                    </c:pt>
                  </c:strCache>
                </c:strRef>
              </c:tx>
              <c:spPr/>
              <c:txPr>
                <a:bodyPr/>
                <a:lstStyle/>
                <a:p>
                  <a:pPr>
                    <a:defRPr sz="2000" b="1" i="0" strike="noStrike">
                      <a:solidFill>
                        <a:schemeClr val="accent4"/>
                      </a:solidFill>
                      <a:latin typeface="Calibri"/>
                    </a:defRPr>
                  </a:pPr>
                  <a:endParaRPr lang="en-US"/>
                </a:p>
              </c:txPr>
              <c:dLblPos val="r"/>
              <c:showVal val="1"/>
            </c:dLbl>
            <c:dLbl>
              <c:idx val="21"/>
              <c:tx>
                <c:strRef>
                  <c:f>'2012 (no DC)'!$A$24</c:f>
                  <c:strCache>
                    <c:ptCount val="1"/>
                    <c:pt idx="0">
                      <c:v>MI</c:v>
                    </c:pt>
                  </c:strCache>
                </c:strRef>
              </c:tx>
              <c:spPr/>
              <c:txPr>
                <a:bodyPr/>
                <a:lstStyle/>
                <a:p>
                  <a:pPr>
                    <a:defRPr sz="1200" b="0" i="0" strike="noStrike">
                      <a:solidFill>
                        <a:sysClr val="windowText" lastClr="000000"/>
                      </a:solidFill>
                      <a:latin typeface="Calibri"/>
                    </a:defRPr>
                  </a:pPr>
                  <a:endParaRPr lang="en-US"/>
                </a:p>
              </c:txPr>
              <c:dLblPos val="t"/>
              <c:showVal val="1"/>
            </c:dLbl>
            <c:dLbl>
              <c:idx val="22"/>
              <c:tx>
                <c:strRef>
                  <c:f>'2012 (no DC)'!$A$25</c:f>
                  <c:strCache>
                    <c:ptCount val="1"/>
                    <c:pt idx="0">
                      <c:v>MN</c:v>
                    </c:pt>
                  </c:strCache>
                </c:strRef>
              </c:tx>
              <c:spPr/>
              <c:txPr>
                <a:bodyPr/>
                <a:lstStyle/>
                <a:p>
                  <a:pPr>
                    <a:defRPr sz="1200" b="0" i="0" strike="noStrike">
                      <a:solidFill>
                        <a:sysClr val="windowText" lastClr="000000"/>
                      </a:solidFill>
                      <a:latin typeface="Calibri"/>
                    </a:defRPr>
                  </a:pPr>
                  <a:endParaRPr lang="en-US"/>
                </a:p>
              </c:txPr>
              <c:dLblPos val="t"/>
              <c:showVal val="1"/>
            </c:dLbl>
            <c:dLbl>
              <c:idx val="23"/>
              <c:tx>
                <c:strRef>
                  <c:f>'2012 (no DC)'!$A$26</c:f>
                  <c:strCache>
                    <c:ptCount val="1"/>
                    <c:pt idx="0">
                      <c:v>MS</c:v>
                    </c:pt>
                  </c:strCache>
                </c:strRef>
              </c:tx>
              <c:spPr/>
              <c:txPr>
                <a:bodyPr/>
                <a:lstStyle/>
                <a:p>
                  <a:pPr>
                    <a:defRPr sz="1200" b="0" i="0" strike="noStrike">
                      <a:solidFill>
                        <a:sysClr val="windowText" lastClr="000000"/>
                      </a:solidFill>
                      <a:latin typeface="Calibri"/>
                    </a:defRPr>
                  </a:pPr>
                  <a:endParaRPr lang="en-US"/>
                </a:p>
              </c:txPr>
              <c:dLblPos val="t"/>
              <c:showVal val="1"/>
            </c:dLbl>
            <c:dLbl>
              <c:idx val="24"/>
              <c:tx>
                <c:strRef>
                  <c:f>'2012 (no DC)'!$A$27</c:f>
                  <c:strCache>
                    <c:ptCount val="1"/>
                    <c:pt idx="0">
                      <c:v>MO</c:v>
                    </c:pt>
                  </c:strCache>
                </c:strRef>
              </c:tx>
              <c:spPr/>
              <c:txPr>
                <a:bodyPr/>
                <a:lstStyle/>
                <a:p>
                  <a:pPr>
                    <a:defRPr sz="1200" b="0" i="0" strike="noStrike">
                      <a:solidFill>
                        <a:sysClr val="windowText" lastClr="000000"/>
                      </a:solidFill>
                      <a:latin typeface="Calibri"/>
                    </a:defRPr>
                  </a:pPr>
                  <a:endParaRPr lang="en-US"/>
                </a:p>
              </c:txPr>
              <c:dLblPos val="t"/>
              <c:showVal val="1"/>
            </c:dLbl>
            <c:dLbl>
              <c:idx val="25"/>
              <c:tx>
                <c:strRef>
                  <c:f>'2012 (no DC)'!$A$28</c:f>
                  <c:strCache>
                    <c:ptCount val="1"/>
                    <c:pt idx="0">
                      <c:v>MT</c:v>
                    </c:pt>
                  </c:strCache>
                </c:strRef>
              </c:tx>
              <c:spPr/>
              <c:txPr>
                <a:bodyPr/>
                <a:lstStyle/>
                <a:p>
                  <a:pPr>
                    <a:defRPr sz="1200" b="0" i="0" strike="noStrike">
                      <a:solidFill>
                        <a:sysClr val="windowText" lastClr="000000"/>
                      </a:solidFill>
                      <a:latin typeface="Calibri"/>
                    </a:defRPr>
                  </a:pPr>
                  <a:endParaRPr lang="en-US"/>
                </a:p>
              </c:txPr>
              <c:dLblPos val="t"/>
              <c:showVal val="1"/>
            </c:dLbl>
            <c:dLbl>
              <c:idx val="26"/>
              <c:tx>
                <c:strRef>
                  <c:f>'2012 (no DC)'!$A$29</c:f>
                  <c:strCache>
                    <c:ptCount val="1"/>
                    <c:pt idx="0">
                      <c:v>NE</c:v>
                    </c:pt>
                  </c:strCache>
                </c:strRef>
              </c:tx>
              <c:spPr/>
              <c:txPr>
                <a:bodyPr/>
                <a:lstStyle/>
                <a:p>
                  <a:pPr>
                    <a:defRPr sz="1200" b="0" i="0" strike="noStrike">
                      <a:solidFill>
                        <a:sysClr val="windowText" lastClr="000000"/>
                      </a:solidFill>
                      <a:latin typeface="Calibri"/>
                    </a:defRPr>
                  </a:pPr>
                  <a:endParaRPr lang="en-US"/>
                </a:p>
              </c:txPr>
              <c:dLblPos val="t"/>
              <c:showVal val="1"/>
            </c:dLbl>
            <c:dLbl>
              <c:idx val="27"/>
              <c:tx>
                <c:strRef>
                  <c:f>'2012 (no DC)'!$A$30</c:f>
                  <c:strCache>
                    <c:ptCount val="1"/>
                    <c:pt idx="0">
                      <c:v>NV</c:v>
                    </c:pt>
                  </c:strCache>
                </c:strRef>
              </c:tx>
              <c:spPr/>
              <c:txPr>
                <a:bodyPr/>
                <a:lstStyle/>
                <a:p>
                  <a:pPr>
                    <a:defRPr sz="1200" b="0" i="0" strike="noStrike">
                      <a:solidFill>
                        <a:sysClr val="windowText" lastClr="000000"/>
                      </a:solidFill>
                      <a:latin typeface="Calibri"/>
                    </a:defRPr>
                  </a:pPr>
                  <a:endParaRPr lang="en-US"/>
                </a:p>
              </c:txPr>
              <c:dLblPos val="t"/>
              <c:showVal val="1"/>
            </c:dLbl>
            <c:dLbl>
              <c:idx val="28"/>
              <c:tx>
                <c:strRef>
                  <c:f>'2012 (no DC)'!$A$31</c:f>
                  <c:strCache>
                    <c:ptCount val="1"/>
                    <c:pt idx="0">
                      <c:v>NH</c:v>
                    </c:pt>
                  </c:strCache>
                </c:strRef>
              </c:tx>
              <c:spPr/>
              <c:txPr>
                <a:bodyPr/>
                <a:lstStyle/>
                <a:p>
                  <a:pPr>
                    <a:defRPr sz="1200" b="0" i="0" strike="noStrike">
                      <a:solidFill>
                        <a:sysClr val="windowText" lastClr="000000"/>
                      </a:solidFill>
                      <a:latin typeface="Calibri"/>
                    </a:defRPr>
                  </a:pPr>
                  <a:endParaRPr lang="en-US"/>
                </a:p>
              </c:txPr>
              <c:dLblPos val="t"/>
              <c:showVal val="1"/>
            </c:dLbl>
            <c:dLbl>
              <c:idx val="29"/>
              <c:tx>
                <c:strRef>
                  <c:f>'2012 (no DC)'!$A$32</c:f>
                  <c:strCache>
                    <c:ptCount val="1"/>
                    <c:pt idx="0">
                      <c:v>NJ</c:v>
                    </c:pt>
                  </c:strCache>
                </c:strRef>
              </c:tx>
              <c:spPr/>
              <c:txPr>
                <a:bodyPr/>
                <a:lstStyle/>
                <a:p>
                  <a:pPr>
                    <a:defRPr sz="1200" b="0" i="0" strike="noStrike">
                      <a:solidFill>
                        <a:sysClr val="windowText" lastClr="000000"/>
                      </a:solidFill>
                      <a:latin typeface="Calibri"/>
                    </a:defRPr>
                  </a:pPr>
                  <a:endParaRPr lang="en-US"/>
                </a:p>
              </c:txPr>
              <c:dLblPos val="t"/>
              <c:showVal val="1"/>
            </c:dLbl>
            <c:dLbl>
              <c:idx val="30"/>
              <c:tx>
                <c:strRef>
                  <c:f>'2012 (no DC)'!$A$33</c:f>
                  <c:strCache>
                    <c:ptCount val="1"/>
                    <c:pt idx="0">
                      <c:v>NM</c:v>
                    </c:pt>
                  </c:strCache>
                </c:strRef>
              </c:tx>
              <c:spPr/>
              <c:txPr>
                <a:bodyPr/>
                <a:lstStyle/>
                <a:p>
                  <a:pPr>
                    <a:defRPr sz="1200" b="0" i="0" strike="noStrike">
                      <a:solidFill>
                        <a:sysClr val="windowText" lastClr="000000"/>
                      </a:solidFill>
                      <a:latin typeface="Calibri"/>
                    </a:defRPr>
                  </a:pPr>
                  <a:endParaRPr lang="en-US"/>
                </a:p>
              </c:txPr>
              <c:dLblPos val="t"/>
              <c:showVal val="1"/>
            </c:dLbl>
            <c:dLbl>
              <c:idx val="31"/>
              <c:tx>
                <c:strRef>
                  <c:f>'2012 (no DC)'!$A$34</c:f>
                  <c:strCache>
                    <c:ptCount val="1"/>
                    <c:pt idx="0">
                      <c:v>NY</c:v>
                    </c:pt>
                  </c:strCache>
                </c:strRef>
              </c:tx>
              <c:spPr/>
              <c:txPr>
                <a:bodyPr/>
                <a:lstStyle/>
                <a:p>
                  <a:pPr>
                    <a:defRPr sz="1200" b="0" i="0" strike="noStrike">
                      <a:solidFill>
                        <a:sysClr val="windowText" lastClr="000000"/>
                      </a:solidFill>
                      <a:latin typeface="Calibri"/>
                    </a:defRPr>
                  </a:pPr>
                  <a:endParaRPr lang="en-US"/>
                </a:p>
              </c:txPr>
              <c:dLblPos val="t"/>
              <c:showVal val="1"/>
            </c:dLbl>
            <c:dLbl>
              <c:idx val="32"/>
              <c:tx>
                <c:strRef>
                  <c:f>'2012 (no DC)'!$A$35</c:f>
                  <c:strCache>
                    <c:ptCount val="1"/>
                    <c:pt idx="0">
                      <c:v>NC</c:v>
                    </c:pt>
                  </c:strCache>
                </c:strRef>
              </c:tx>
              <c:spPr/>
              <c:txPr>
                <a:bodyPr/>
                <a:lstStyle/>
                <a:p>
                  <a:pPr>
                    <a:defRPr sz="1200" b="0" i="0" strike="noStrike">
                      <a:solidFill>
                        <a:sysClr val="windowText" lastClr="000000"/>
                      </a:solidFill>
                      <a:latin typeface="Calibri"/>
                    </a:defRPr>
                  </a:pPr>
                  <a:endParaRPr lang="en-US"/>
                </a:p>
              </c:txPr>
              <c:dLblPos val="t"/>
              <c:showVal val="1"/>
            </c:dLbl>
            <c:dLbl>
              <c:idx val="33"/>
              <c:tx>
                <c:strRef>
                  <c:f>'2012 (no DC)'!$A$36</c:f>
                  <c:strCache>
                    <c:ptCount val="1"/>
                    <c:pt idx="0">
                      <c:v>ND</c:v>
                    </c:pt>
                  </c:strCache>
                </c:strRef>
              </c:tx>
              <c:spPr/>
              <c:txPr>
                <a:bodyPr/>
                <a:lstStyle/>
                <a:p>
                  <a:pPr>
                    <a:defRPr sz="1200" b="0" i="0" strike="noStrike">
                      <a:solidFill>
                        <a:sysClr val="windowText" lastClr="000000"/>
                      </a:solidFill>
                      <a:latin typeface="Calibri"/>
                    </a:defRPr>
                  </a:pPr>
                  <a:endParaRPr lang="en-US"/>
                </a:p>
              </c:txPr>
              <c:dLblPos val="t"/>
              <c:showVal val="1"/>
            </c:dLbl>
            <c:dLbl>
              <c:idx val="34"/>
              <c:tx>
                <c:strRef>
                  <c:f>'2012 (no DC)'!$A$37</c:f>
                  <c:strCache>
                    <c:ptCount val="1"/>
                    <c:pt idx="0">
                      <c:v>OH</c:v>
                    </c:pt>
                  </c:strCache>
                </c:strRef>
              </c:tx>
              <c:spPr/>
              <c:txPr>
                <a:bodyPr/>
                <a:lstStyle/>
                <a:p>
                  <a:pPr>
                    <a:defRPr sz="1200" b="0" i="0" strike="noStrike">
                      <a:solidFill>
                        <a:sysClr val="windowText" lastClr="000000"/>
                      </a:solidFill>
                      <a:latin typeface="Calibri"/>
                    </a:defRPr>
                  </a:pPr>
                  <a:endParaRPr lang="en-US"/>
                </a:p>
              </c:txPr>
              <c:dLblPos val="t"/>
              <c:showVal val="1"/>
            </c:dLbl>
            <c:dLbl>
              <c:idx val="35"/>
              <c:tx>
                <c:strRef>
                  <c:f>'2012 (no DC)'!$A$38</c:f>
                  <c:strCache>
                    <c:ptCount val="1"/>
                    <c:pt idx="0">
                      <c:v>OK</c:v>
                    </c:pt>
                  </c:strCache>
                </c:strRef>
              </c:tx>
              <c:spPr/>
              <c:txPr>
                <a:bodyPr/>
                <a:lstStyle/>
                <a:p>
                  <a:pPr>
                    <a:defRPr sz="1200" b="0" i="0" strike="noStrike">
                      <a:solidFill>
                        <a:sysClr val="windowText" lastClr="000000"/>
                      </a:solidFill>
                      <a:latin typeface="Calibri"/>
                    </a:defRPr>
                  </a:pPr>
                  <a:endParaRPr lang="en-US"/>
                </a:p>
              </c:txPr>
              <c:dLblPos val="t"/>
              <c:showVal val="1"/>
            </c:dLbl>
            <c:dLbl>
              <c:idx val="36"/>
              <c:tx>
                <c:strRef>
                  <c:f>'2012 (no DC)'!$A$39</c:f>
                  <c:strCache>
                    <c:ptCount val="1"/>
                    <c:pt idx="0">
                      <c:v>OR</c:v>
                    </c:pt>
                  </c:strCache>
                </c:strRef>
              </c:tx>
              <c:spPr/>
              <c:txPr>
                <a:bodyPr/>
                <a:lstStyle/>
                <a:p>
                  <a:pPr>
                    <a:defRPr sz="1200" b="0" i="0" strike="noStrike">
                      <a:solidFill>
                        <a:sysClr val="windowText" lastClr="000000"/>
                      </a:solidFill>
                      <a:latin typeface="Calibri"/>
                    </a:defRPr>
                  </a:pPr>
                  <a:endParaRPr lang="en-US"/>
                </a:p>
              </c:txPr>
              <c:dLblPos val="t"/>
              <c:showVal val="1"/>
            </c:dLbl>
            <c:dLbl>
              <c:idx val="37"/>
              <c:tx>
                <c:strRef>
                  <c:f>'2012 (no DC)'!$A$40</c:f>
                  <c:strCache>
                    <c:ptCount val="1"/>
                    <c:pt idx="0">
                      <c:v>PA</c:v>
                    </c:pt>
                  </c:strCache>
                </c:strRef>
              </c:tx>
              <c:spPr/>
              <c:txPr>
                <a:bodyPr/>
                <a:lstStyle/>
                <a:p>
                  <a:pPr>
                    <a:defRPr sz="1200" b="0" i="0" strike="noStrike">
                      <a:solidFill>
                        <a:sysClr val="windowText" lastClr="000000"/>
                      </a:solidFill>
                      <a:latin typeface="Calibri"/>
                    </a:defRPr>
                  </a:pPr>
                  <a:endParaRPr lang="en-US"/>
                </a:p>
              </c:txPr>
              <c:dLblPos val="t"/>
              <c:showVal val="1"/>
            </c:dLbl>
            <c:dLbl>
              <c:idx val="38"/>
              <c:tx>
                <c:strRef>
                  <c:f>'2012 (no DC)'!$A$41</c:f>
                  <c:strCache>
                    <c:ptCount val="1"/>
                    <c:pt idx="0">
                      <c:v>RI</c:v>
                    </c:pt>
                  </c:strCache>
                </c:strRef>
              </c:tx>
              <c:spPr/>
              <c:txPr>
                <a:bodyPr/>
                <a:lstStyle/>
                <a:p>
                  <a:pPr>
                    <a:defRPr sz="1200" b="0" i="0" strike="noStrike">
                      <a:solidFill>
                        <a:sysClr val="windowText" lastClr="000000"/>
                      </a:solidFill>
                      <a:latin typeface="Calibri"/>
                    </a:defRPr>
                  </a:pPr>
                  <a:endParaRPr lang="en-US"/>
                </a:p>
              </c:txPr>
              <c:dLblPos val="t"/>
              <c:showVal val="1"/>
            </c:dLbl>
            <c:dLbl>
              <c:idx val="39"/>
              <c:tx>
                <c:strRef>
                  <c:f>'2012 (no DC)'!$A$42</c:f>
                  <c:strCache>
                    <c:ptCount val="1"/>
                    <c:pt idx="0">
                      <c:v>SC</c:v>
                    </c:pt>
                  </c:strCache>
                </c:strRef>
              </c:tx>
              <c:spPr/>
              <c:txPr>
                <a:bodyPr/>
                <a:lstStyle/>
                <a:p>
                  <a:pPr>
                    <a:defRPr sz="1200" b="0" i="0" strike="noStrike">
                      <a:solidFill>
                        <a:sysClr val="windowText" lastClr="000000"/>
                      </a:solidFill>
                      <a:latin typeface="Calibri"/>
                    </a:defRPr>
                  </a:pPr>
                  <a:endParaRPr lang="en-US"/>
                </a:p>
              </c:txPr>
              <c:dLblPos val="t"/>
              <c:showVal val="1"/>
            </c:dLbl>
            <c:dLbl>
              <c:idx val="40"/>
              <c:tx>
                <c:strRef>
                  <c:f>'2012 (no DC)'!$A$43</c:f>
                  <c:strCache>
                    <c:ptCount val="1"/>
                    <c:pt idx="0">
                      <c:v>SD</c:v>
                    </c:pt>
                  </c:strCache>
                </c:strRef>
              </c:tx>
              <c:spPr/>
              <c:txPr>
                <a:bodyPr/>
                <a:lstStyle/>
                <a:p>
                  <a:pPr>
                    <a:defRPr sz="1200" b="0" i="0" strike="noStrike">
                      <a:solidFill>
                        <a:sysClr val="windowText" lastClr="000000"/>
                      </a:solidFill>
                      <a:latin typeface="Calibri"/>
                    </a:defRPr>
                  </a:pPr>
                  <a:endParaRPr lang="en-US"/>
                </a:p>
              </c:txPr>
              <c:dLblPos val="t"/>
              <c:showVal val="1"/>
            </c:dLbl>
            <c:dLbl>
              <c:idx val="41"/>
              <c:tx>
                <c:strRef>
                  <c:f>'2012 (no DC)'!$A$44</c:f>
                  <c:strCache>
                    <c:ptCount val="1"/>
                    <c:pt idx="0">
                      <c:v>TN</c:v>
                    </c:pt>
                  </c:strCache>
                </c:strRef>
              </c:tx>
              <c:spPr/>
              <c:txPr>
                <a:bodyPr/>
                <a:lstStyle/>
                <a:p>
                  <a:pPr>
                    <a:defRPr sz="1200" b="0" i="0" strike="noStrike">
                      <a:solidFill>
                        <a:sysClr val="windowText" lastClr="000000"/>
                      </a:solidFill>
                      <a:latin typeface="Calibri"/>
                    </a:defRPr>
                  </a:pPr>
                  <a:endParaRPr lang="en-US"/>
                </a:p>
              </c:txPr>
              <c:dLblPos val="t"/>
              <c:showVal val="1"/>
            </c:dLbl>
            <c:dLbl>
              <c:idx val="42"/>
              <c:tx>
                <c:strRef>
                  <c:f>'2012 (no DC)'!$A$45</c:f>
                  <c:strCache>
                    <c:ptCount val="1"/>
                    <c:pt idx="0">
                      <c:v>TX</c:v>
                    </c:pt>
                  </c:strCache>
                </c:strRef>
              </c:tx>
              <c:spPr/>
              <c:txPr>
                <a:bodyPr/>
                <a:lstStyle/>
                <a:p>
                  <a:pPr>
                    <a:defRPr sz="1200" b="0" i="0" strike="noStrike">
                      <a:solidFill>
                        <a:sysClr val="windowText" lastClr="000000"/>
                      </a:solidFill>
                      <a:latin typeface="Calibri"/>
                    </a:defRPr>
                  </a:pPr>
                  <a:endParaRPr lang="en-US"/>
                </a:p>
              </c:txPr>
              <c:dLblPos val="t"/>
              <c:showVal val="1"/>
            </c:dLbl>
            <c:dLbl>
              <c:idx val="43"/>
              <c:tx>
                <c:strRef>
                  <c:f>'2012 (no DC)'!$A$46</c:f>
                  <c:strCache>
                    <c:ptCount val="1"/>
                    <c:pt idx="0">
                      <c:v>UT</c:v>
                    </c:pt>
                  </c:strCache>
                </c:strRef>
              </c:tx>
              <c:spPr/>
              <c:txPr>
                <a:bodyPr/>
                <a:lstStyle/>
                <a:p>
                  <a:pPr>
                    <a:defRPr sz="1200" b="0" i="0" strike="noStrike">
                      <a:solidFill>
                        <a:sysClr val="windowText" lastClr="000000"/>
                      </a:solidFill>
                      <a:latin typeface="Calibri"/>
                    </a:defRPr>
                  </a:pPr>
                  <a:endParaRPr lang="en-US"/>
                </a:p>
              </c:txPr>
              <c:dLblPos val="t"/>
              <c:showVal val="1"/>
            </c:dLbl>
            <c:dLbl>
              <c:idx val="44"/>
              <c:tx>
                <c:strRef>
                  <c:f>'2012 (no DC)'!$A$47</c:f>
                  <c:strCache>
                    <c:ptCount val="1"/>
                    <c:pt idx="0">
                      <c:v>VT</c:v>
                    </c:pt>
                  </c:strCache>
                </c:strRef>
              </c:tx>
              <c:spPr/>
              <c:txPr>
                <a:bodyPr/>
                <a:lstStyle/>
                <a:p>
                  <a:pPr>
                    <a:defRPr sz="1200" b="0" i="0" strike="noStrike">
                      <a:solidFill>
                        <a:sysClr val="windowText" lastClr="000000"/>
                      </a:solidFill>
                      <a:latin typeface="Calibri"/>
                    </a:defRPr>
                  </a:pPr>
                  <a:endParaRPr lang="en-US"/>
                </a:p>
              </c:txPr>
              <c:dLblPos val="t"/>
              <c:showVal val="1"/>
            </c:dLbl>
            <c:dLbl>
              <c:idx val="45"/>
              <c:tx>
                <c:strRef>
                  <c:f>'2012 (no DC)'!$A$48</c:f>
                  <c:strCache>
                    <c:ptCount val="1"/>
                    <c:pt idx="0">
                      <c:v>VA</c:v>
                    </c:pt>
                  </c:strCache>
                </c:strRef>
              </c:tx>
              <c:spPr/>
              <c:txPr>
                <a:bodyPr/>
                <a:lstStyle/>
                <a:p>
                  <a:pPr>
                    <a:defRPr sz="1200" b="0" i="0" strike="noStrike">
                      <a:solidFill>
                        <a:sysClr val="windowText" lastClr="000000"/>
                      </a:solidFill>
                      <a:latin typeface="Calibri"/>
                    </a:defRPr>
                  </a:pPr>
                  <a:endParaRPr lang="en-US"/>
                </a:p>
              </c:txPr>
              <c:dLblPos val="t"/>
              <c:showVal val="1"/>
            </c:dLbl>
            <c:dLbl>
              <c:idx val="46"/>
              <c:tx>
                <c:strRef>
                  <c:f>'2012 (no DC)'!$A$49</c:f>
                  <c:strCache>
                    <c:ptCount val="1"/>
                    <c:pt idx="0">
                      <c:v>WA</c:v>
                    </c:pt>
                  </c:strCache>
                </c:strRef>
              </c:tx>
              <c:spPr/>
              <c:txPr>
                <a:bodyPr/>
                <a:lstStyle/>
                <a:p>
                  <a:pPr>
                    <a:defRPr sz="1200" b="0" i="0" strike="noStrike">
                      <a:solidFill>
                        <a:sysClr val="windowText" lastClr="000000"/>
                      </a:solidFill>
                      <a:latin typeface="Calibri"/>
                    </a:defRPr>
                  </a:pPr>
                  <a:endParaRPr lang="en-US"/>
                </a:p>
              </c:txPr>
              <c:dLblPos val="t"/>
              <c:showVal val="1"/>
            </c:dLbl>
            <c:dLbl>
              <c:idx val="47"/>
              <c:tx>
                <c:strRef>
                  <c:f>'2012 (no DC)'!$A$50</c:f>
                  <c:strCache>
                    <c:ptCount val="1"/>
                    <c:pt idx="0">
                      <c:v>WV</c:v>
                    </c:pt>
                  </c:strCache>
                </c:strRef>
              </c:tx>
              <c:spPr/>
              <c:txPr>
                <a:bodyPr/>
                <a:lstStyle/>
                <a:p>
                  <a:pPr>
                    <a:defRPr sz="1200" b="0" i="0" strike="noStrike">
                      <a:solidFill>
                        <a:sysClr val="windowText" lastClr="000000"/>
                      </a:solidFill>
                      <a:latin typeface="Calibri"/>
                    </a:defRPr>
                  </a:pPr>
                  <a:endParaRPr lang="en-US"/>
                </a:p>
              </c:txPr>
              <c:dLblPos val="t"/>
              <c:showVal val="1"/>
            </c:dLbl>
            <c:dLbl>
              <c:idx val="48"/>
              <c:tx>
                <c:strRef>
                  <c:f>'2012 (no DC)'!$A$51</c:f>
                  <c:strCache>
                    <c:ptCount val="1"/>
                    <c:pt idx="0">
                      <c:v>WI</c:v>
                    </c:pt>
                  </c:strCache>
                </c:strRef>
              </c:tx>
              <c:spPr/>
              <c:txPr>
                <a:bodyPr/>
                <a:lstStyle/>
                <a:p>
                  <a:pPr>
                    <a:defRPr sz="1200" b="0" i="0" strike="noStrike">
                      <a:solidFill>
                        <a:sysClr val="windowText" lastClr="000000"/>
                      </a:solidFill>
                      <a:latin typeface="Calibri"/>
                    </a:defRPr>
                  </a:pPr>
                  <a:endParaRPr lang="en-US"/>
                </a:p>
              </c:txPr>
              <c:dLblPos val="t"/>
              <c:showVal val="1"/>
            </c:dLbl>
            <c:dLbl>
              <c:idx val="49"/>
              <c:tx>
                <c:strRef>
                  <c:f>'2012 (no DC)'!$A$52</c:f>
                  <c:strCache>
                    <c:ptCount val="1"/>
                    <c:pt idx="0">
                      <c:v>WY</c:v>
                    </c:pt>
                  </c:strCache>
                </c:strRef>
              </c:tx>
              <c:spPr/>
              <c:txPr>
                <a:bodyPr/>
                <a:lstStyle/>
                <a:p>
                  <a:pPr>
                    <a:defRPr sz="1200" b="0" i="0" strike="noStrike">
                      <a:solidFill>
                        <a:sysClr val="windowText" lastClr="000000"/>
                      </a:solidFill>
                      <a:latin typeface="Calibri"/>
                    </a:defRPr>
                  </a:pPr>
                  <a:endParaRPr lang="en-US"/>
                </a:p>
              </c:txPr>
              <c:dLblPos val="t"/>
              <c:showVal val="1"/>
            </c:dLbl>
            <c:dLbl>
              <c:idx val="50"/>
              <c:tx>
                <c:strRef>
                  <c:f>'2012 (no DC)'!$A$52</c:f>
                  <c:strCache>
                    <c:ptCount val="1"/>
                    <c:pt idx="0">
                      <c:v>WY</c:v>
                    </c:pt>
                  </c:strCache>
                </c:strRef>
              </c:tx>
              <c:spPr/>
              <c:txPr>
                <a:bodyPr/>
                <a:lstStyle/>
                <a:p>
                  <a:pPr>
                    <a:defRPr sz="1400" b="0" i="0" strike="noStrike">
                      <a:solidFill>
                        <a:sysClr val="windowText" lastClr="000000"/>
                      </a:solidFill>
                      <a:latin typeface="Calibri"/>
                    </a:defRPr>
                  </a:pPr>
                  <a:endParaRPr lang="en-US"/>
                </a:p>
              </c:txPr>
              <c:dLblPos val="t"/>
              <c:showVal val="1"/>
            </c:dLbl>
            <c:txPr>
              <a:bodyPr/>
              <a:lstStyle/>
              <a:p>
                <a:pPr>
                  <a:defRPr sz="1400">
                    <a:solidFill>
                      <a:sysClr val="windowText" lastClr="000000"/>
                    </a:solidFill>
                  </a:defRPr>
                </a:pPr>
                <a:endParaRPr lang="en-US"/>
              </a:p>
            </c:txPr>
            <c:showVal val="1"/>
          </c:dLbls>
          <c:trendline>
            <c:trendlineType val="linear"/>
          </c:trendline>
          <c:xVal>
            <c:numRef>
              <c:f>'2012 (no DC)'!$B$3:$B$52</c:f>
              <c:numCache>
                <c:formatCode>0%</c:formatCode>
                <c:ptCount val="50"/>
                <c:pt idx="0">
                  <c:v>0.28600000000000003</c:v>
                </c:pt>
                <c:pt idx="1">
                  <c:v>0.28300000000000003</c:v>
                </c:pt>
                <c:pt idx="2">
                  <c:v>0.29500000000000004</c:v>
                </c:pt>
                <c:pt idx="3">
                  <c:v>0.24600000000000002</c:v>
                </c:pt>
                <c:pt idx="4">
                  <c:v>0.34100000000000008</c:v>
                </c:pt>
                <c:pt idx="5">
                  <c:v>0.39200000000000007</c:v>
                </c:pt>
                <c:pt idx="6">
                  <c:v>0.41900000000000004</c:v>
                </c:pt>
                <c:pt idx="7">
                  <c:v>0.32900000000000007</c:v>
                </c:pt>
                <c:pt idx="8">
                  <c:v>0.31300000000000006</c:v>
                </c:pt>
                <c:pt idx="9">
                  <c:v>0.32500000000000007</c:v>
                </c:pt>
                <c:pt idx="10">
                  <c:v>0.31600000000000006</c:v>
                </c:pt>
                <c:pt idx="11">
                  <c:v>0.27200000000000002</c:v>
                </c:pt>
                <c:pt idx="12">
                  <c:v>0.37100000000000005</c:v>
                </c:pt>
                <c:pt idx="13">
                  <c:v>0.26200000000000001</c:v>
                </c:pt>
                <c:pt idx="14">
                  <c:v>0.29100000000000004</c:v>
                </c:pt>
                <c:pt idx="15">
                  <c:v>0.3650000000000001</c:v>
                </c:pt>
                <c:pt idx="16">
                  <c:v>0.26200000000000001</c:v>
                </c:pt>
                <c:pt idx="17">
                  <c:v>0.255</c:v>
                </c:pt>
                <c:pt idx="18">
                  <c:v>0.31300000000000006</c:v>
                </c:pt>
                <c:pt idx="19">
                  <c:v>0.40600000000000008</c:v>
                </c:pt>
                <c:pt idx="20">
                  <c:v>0.45900000000000002</c:v>
                </c:pt>
                <c:pt idx="21">
                  <c:v>0.30700000000000005</c:v>
                </c:pt>
                <c:pt idx="22">
                  <c:v>0.3620000000000001</c:v>
                </c:pt>
                <c:pt idx="23">
                  <c:v>0.254</c:v>
                </c:pt>
                <c:pt idx="24">
                  <c:v>0.30900000000000005</c:v>
                </c:pt>
                <c:pt idx="25">
                  <c:v>0.3010000000000001</c:v>
                </c:pt>
                <c:pt idx="26">
                  <c:v>0.30800000000000005</c:v>
                </c:pt>
                <c:pt idx="27">
                  <c:v>0.24700000000000003</c:v>
                </c:pt>
                <c:pt idx="28">
                  <c:v>0.38100000000000006</c:v>
                </c:pt>
                <c:pt idx="29">
                  <c:v>0.39600000000000007</c:v>
                </c:pt>
                <c:pt idx="30">
                  <c:v>0.31500000000000006</c:v>
                </c:pt>
                <c:pt idx="31">
                  <c:v>0.38200000000000006</c:v>
                </c:pt>
                <c:pt idx="32">
                  <c:v>0.2980000000000001</c:v>
                </c:pt>
                <c:pt idx="33">
                  <c:v>0.31800000000000006</c:v>
                </c:pt>
                <c:pt idx="34">
                  <c:v>0.26400000000000001</c:v>
                </c:pt>
                <c:pt idx="35">
                  <c:v>0.28100000000000008</c:v>
                </c:pt>
                <c:pt idx="36">
                  <c:v>0.33700000000000008</c:v>
                </c:pt>
                <c:pt idx="37">
                  <c:v>0.31300000000000006</c:v>
                </c:pt>
                <c:pt idx="38">
                  <c:v>0.33700000000000008</c:v>
                </c:pt>
                <c:pt idx="39">
                  <c:v>0.28500000000000003</c:v>
                </c:pt>
                <c:pt idx="40">
                  <c:v>0.27100000000000002</c:v>
                </c:pt>
                <c:pt idx="41">
                  <c:v>0.28900000000000003</c:v>
                </c:pt>
                <c:pt idx="42">
                  <c:v>0.28600000000000003</c:v>
                </c:pt>
                <c:pt idx="43">
                  <c:v>0.28100000000000008</c:v>
                </c:pt>
                <c:pt idx="44">
                  <c:v>0.3670000000000001</c:v>
                </c:pt>
                <c:pt idx="45">
                  <c:v>0.39100000000000007</c:v>
                </c:pt>
                <c:pt idx="46">
                  <c:v>0.35600000000000004</c:v>
                </c:pt>
                <c:pt idx="47">
                  <c:v>0.25600000000000001</c:v>
                </c:pt>
                <c:pt idx="48">
                  <c:v>0.30600000000000011</c:v>
                </c:pt>
                <c:pt idx="49">
                  <c:v>0.21400000000000002</c:v>
                </c:pt>
              </c:numCache>
            </c:numRef>
          </c:xVal>
          <c:yVal>
            <c:numRef>
              <c:f>'2012 (no DC)'!$C$3:$C$52</c:f>
              <c:numCache>
                <c:formatCode>_("$"* #,##0_);_("$"* \(#,##0\);_("$"* "-"??_);_(@_)</c:formatCode>
                <c:ptCount val="50"/>
                <c:pt idx="0">
                  <c:v>15.18</c:v>
                </c:pt>
                <c:pt idx="1">
                  <c:v>18.87</c:v>
                </c:pt>
                <c:pt idx="2">
                  <c:v>15.48</c:v>
                </c:pt>
                <c:pt idx="3">
                  <c:v>14.229999999999999</c:v>
                </c:pt>
                <c:pt idx="4">
                  <c:v>17.14</c:v>
                </c:pt>
                <c:pt idx="5">
                  <c:v>18.02</c:v>
                </c:pt>
                <c:pt idx="6">
                  <c:v>20.05</c:v>
                </c:pt>
                <c:pt idx="7">
                  <c:v>17.41</c:v>
                </c:pt>
                <c:pt idx="8">
                  <c:v>15.82</c:v>
                </c:pt>
                <c:pt idx="9">
                  <c:v>15.639999999999999</c:v>
                </c:pt>
                <c:pt idx="10">
                  <c:v>16.89</c:v>
                </c:pt>
                <c:pt idx="11">
                  <c:v>15.06</c:v>
                </c:pt>
                <c:pt idx="12">
                  <c:v>17.010000000000005</c:v>
                </c:pt>
                <c:pt idx="13">
                  <c:v>15.239999999999998</c:v>
                </c:pt>
                <c:pt idx="14">
                  <c:v>15.62</c:v>
                </c:pt>
                <c:pt idx="15">
                  <c:v>15.77</c:v>
                </c:pt>
                <c:pt idx="16">
                  <c:v>14.629999999999999</c:v>
                </c:pt>
                <c:pt idx="17">
                  <c:v>14.78</c:v>
                </c:pt>
                <c:pt idx="18">
                  <c:v>15.57</c:v>
                </c:pt>
                <c:pt idx="19">
                  <c:v>19.12</c:v>
                </c:pt>
                <c:pt idx="20">
                  <c:v>19.27</c:v>
                </c:pt>
                <c:pt idx="21">
                  <c:v>15.89</c:v>
                </c:pt>
                <c:pt idx="22">
                  <c:v>18.130000000000003</c:v>
                </c:pt>
                <c:pt idx="23">
                  <c:v>14.58</c:v>
                </c:pt>
                <c:pt idx="24">
                  <c:v>15.89</c:v>
                </c:pt>
                <c:pt idx="25">
                  <c:v>14.16</c:v>
                </c:pt>
                <c:pt idx="26">
                  <c:v>15.1</c:v>
                </c:pt>
                <c:pt idx="27">
                  <c:v>15</c:v>
                </c:pt>
                <c:pt idx="28">
                  <c:v>18.37</c:v>
                </c:pt>
                <c:pt idx="29">
                  <c:v>19.739999999999995</c:v>
                </c:pt>
                <c:pt idx="30">
                  <c:v>15.25</c:v>
                </c:pt>
                <c:pt idx="31">
                  <c:v>17.47</c:v>
                </c:pt>
                <c:pt idx="32">
                  <c:v>15.12</c:v>
                </c:pt>
                <c:pt idx="33">
                  <c:v>16.260000000000002</c:v>
                </c:pt>
                <c:pt idx="34">
                  <c:v>15.54</c:v>
                </c:pt>
                <c:pt idx="35">
                  <c:v>15.219999999999999</c:v>
                </c:pt>
                <c:pt idx="36">
                  <c:v>17</c:v>
                </c:pt>
                <c:pt idx="37">
                  <c:v>16.77</c:v>
                </c:pt>
                <c:pt idx="38">
                  <c:v>16.939999999999998</c:v>
                </c:pt>
                <c:pt idx="39">
                  <c:v>14.6</c:v>
                </c:pt>
                <c:pt idx="40">
                  <c:v>14.78</c:v>
                </c:pt>
                <c:pt idx="41">
                  <c:v>14.58</c:v>
                </c:pt>
                <c:pt idx="42">
                  <c:v>15.12</c:v>
                </c:pt>
                <c:pt idx="43">
                  <c:v>15.55</c:v>
                </c:pt>
                <c:pt idx="44">
                  <c:v>16.47</c:v>
                </c:pt>
                <c:pt idx="45">
                  <c:v>18.07</c:v>
                </c:pt>
                <c:pt idx="46">
                  <c:v>18.04</c:v>
                </c:pt>
                <c:pt idx="47">
                  <c:v>15.48</c:v>
                </c:pt>
                <c:pt idx="48">
                  <c:v>16.010000000000005</c:v>
                </c:pt>
                <c:pt idx="49">
                  <c:v>17.07</c:v>
                </c:pt>
              </c:numCache>
            </c:numRef>
          </c:yVal>
        </c:ser>
        <c:dLbls/>
        <c:axId val="134219648"/>
        <c:axId val="134221184"/>
      </c:scatterChart>
      <c:valAx>
        <c:axId val="134219648"/>
        <c:scaling>
          <c:orientation val="minMax"/>
          <c:max val="0.47000000000000008"/>
          <c:min val="0.2"/>
        </c:scaling>
        <c:axPos val="b"/>
        <c:numFmt formatCode="0%" sourceLinked="1"/>
        <c:tickLblPos val="nextTo"/>
        <c:spPr>
          <a:ln>
            <a:solidFill>
              <a:schemeClr val="bg1">
                <a:lumMod val="85000"/>
              </a:schemeClr>
            </a:solidFill>
          </a:ln>
        </c:spPr>
        <c:txPr>
          <a:bodyPr/>
          <a:lstStyle/>
          <a:p>
            <a:pPr>
              <a:defRPr sz="1400"/>
            </a:pPr>
            <a:endParaRPr lang="en-US"/>
          </a:p>
        </c:txPr>
        <c:crossAx val="134221184"/>
        <c:crosses val="autoZero"/>
        <c:crossBetween val="midCat"/>
      </c:valAx>
      <c:valAx>
        <c:axId val="134221184"/>
        <c:scaling>
          <c:orientation val="minMax"/>
          <c:max val="21"/>
          <c:min val="13"/>
        </c:scaling>
        <c:axPos val="l"/>
        <c:numFmt formatCode="_(&quot;$&quot;* #,##0_);_(&quot;$&quot;* \(#,##0\);_(&quot;$&quot;* &quot;-&quot;??_);_(@_)" sourceLinked="1"/>
        <c:tickLblPos val="nextTo"/>
        <c:spPr>
          <a:ln>
            <a:solidFill>
              <a:schemeClr val="bg1">
                <a:lumMod val="85000"/>
              </a:schemeClr>
            </a:solidFill>
          </a:ln>
        </c:spPr>
        <c:txPr>
          <a:bodyPr/>
          <a:lstStyle/>
          <a:p>
            <a:pPr>
              <a:defRPr sz="1400"/>
            </a:pPr>
            <a:endParaRPr lang="en-US"/>
          </a:p>
        </c:txPr>
        <c:crossAx val="134219648"/>
        <c:crosses val="autoZero"/>
        <c:crossBetween val="midCat"/>
      </c:valAx>
      <c:spPr>
        <a:ln>
          <a:noFill/>
        </a:ln>
      </c:spPr>
    </c:plotArea>
    <c:plotVisOnly val="1"/>
    <c:dispBlanksAs val="gap"/>
  </c:chart>
  <c:spPr>
    <a:ln>
      <a:noFill/>
    </a:ln>
  </c:spPr>
  <c:externalData r:id="rId2"/>
  <c:userShapes r:id="rId3"/>
</c:chartSpace>
</file>

<file path=ppt/charts/chart2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5.4829757518842261E-2"/>
          <c:y val="0.10187228695993088"/>
          <c:w val="0.91970719256423239"/>
          <c:h val="0.833971347462791"/>
        </c:manualLayout>
      </c:layout>
      <c:barChart>
        <c:barDir val="col"/>
        <c:grouping val="clustered"/>
        <c:ser>
          <c:idx val="0"/>
          <c:order val="0"/>
          <c:tx>
            <c:strRef>
              <c:f>Sheet1!$B$1</c:f>
              <c:strCache>
                <c:ptCount val="1"/>
                <c:pt idx="0">
                  <c:v>Series 1</c:v>
                </c:pt>
              </c:strCache>
            </c:strRef>
          </c:tx>
          <c:spPr>
            <a:solidFill>
              <a:schemeClr val="tx2"/>
            </a:solidFill>
          </c:spPr>
          <c:dLbls>
            <c:txPr>
              <a:bodyPr/>
              <a:lstStyle/>
              <a:p>
                <a:pPr>
                  <a:defRPr sz="1600"/>
                </a:pPr>
                <a:endParaRPr lang="en-US"/>
              </a:p>
            </c:txPr>
            <c:showVal val="1"/>
          </c:dLbls>
          <c:cat>
            <c:strRef>
              <c:f>Sheet1!$A$2:$A$4</c:f>
              <c:strCache>
                <c:ptCount val="3"/>
                <c:pt idx="0">
                  <c:v>High school</c:v>
                </c:pt>
                <c:pt idx="1">
                  <c:v>Some college</c:v>
                </c:pt>
                <c:pt idx="2">
                  <c:v>Bachelor's or higher</c:v>
                </c:pt>
              </c:strCache>
            </c:strRef>
          </c:cat>
          <c:val>
            <c:numRef>
              <c:f>Sheet1!$B$2:$B$4</c:f>
              <c:numCache>
                <c:formatCode>"$"#,##0.00</c:formatCode>
                <c:ptCount val="3"/>
                <c:pt idx="0">
                  <c:v>14.81</c:v>
                </c:pt>
                <c:pt idx="1">
                  <c:v>15.860000000000001</c:v>
                </c:pt>
                <c:pt idx="2">
                  <c:v>27.16</c:v>
                </c:pt>
              </c:numCache>
            </c:numRef>
          </c:val>
        </c:ser>
        <c:dLbls>
          <c:showVal val="1"/>
        </c:dLbls>
        <c:axId val="134336896"/>
        <c:axId val="134338432"/>
      </c:barChart>
      <c:catAx>
        <c:axId val="134336896"/>
        <c:scaling>
          <c:orientation val="minMax"/>
        </c:scaling>
        <c:axPos val="b"/>
        <c:majorTickMark val="none"/>
        <c:tickLblPos val="nextTo"/>
        <c:spPr>
          <a:ln>
            <a:solidFill>
              <a:schemeClr val="bg1">
                <a:lumMod val="75000"/>
              </a:schemeClr>
            </a:solidFill>
          </a:ln>
        </c:spPr>
        <c:txPr>
          <a:bodyPr/>
          <a:lstStyle/>
          <a:p>
            <a:pPr>
              <a:defRPr sz="1400" b="0"/>
            </a:pPr>
            <a:endParaRPr lang="en-US"/>
          </a:p>
        </c:txPr>
        <c:crossAx val="134338432"/>
        <c:crosses val="autoZero"/>
        <c:auto val="1"/>
        <c:lblAlgn val="ctr"/>
        <c:lblOffset val="100"/>
      </c:catAx>
      <c:valAx>
        <c:axId val="134338432"/>
        <c:scaling>
          <c:orientation val="minMax"/>
        </c:scaling>
        <c:axPos val="l"/>
        <c:numFmt formatCode="&quot;$&quot;#,##0" sourceLinked="0"/>
        <c:tickLblPos val="nextTo"/>
        <c:spPr>
          <a:ln>
            <a:solidFill>
              <a:schemeClr val="bg1">
                <a:lumMod val="75000"/>
              </a:schemeClr>
            </a:solidFill>
          </a:ln>
        </c:spPr>
        <c:txPr>
          <a:bodyPr/>
          <a:lstStyle/>
          <a:p>
            <a:pPr>
              <a:defRPr sz="1200"/>
            </a:pPr>
            <a:endParaRPr lang="en-US"/>
          </a:p>
        </c:txPr>
        <c:crossAx val="134336896"/>
        <c:crosses val="autoZero"/>
        <c:crossBetween val="between"/>
      </c:valAx>
    </c:plotArea>
    <c:plotVisOnly val="1"/>
    <c:dispBlanksAs val="gap"/>
  </c:chart>
  <c:spPr>
    <a:ln>
      <a:noFill/>
    </a:ln>
  </c:spPr>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en-US"/>
  <c:style val="8"/>
  <c:clrMapOvr bg1="lt1" tx1="dk1" bg2="lt2" tx2="dk2" accent1="accent1" accent2="accent2" accent3="accent3" accent4="accent4" accent5="accent5" accent6="accent6" hlink="hlink" folHlink="folHlink"/>
  <c:chart>
    <c:plotArea>
      <c:layout>
        <c:manualLayout>
          <c:layoutTarget val="inner"/>
          <c:xMode val="edge"/>
          <c:yMode val="edge"/>
          <c:x val="0.12255228544642403"/>
          <c:y val="0.10831892548315285"/>
          <c:w val="0.85285771195625881"/>
          <c:h val="0.73114787397419434"/>
        </c:manualLayout>
      </c:layout>
      <c:scatterChart>
        <c:scatterStyle val="lineMarker"/>
        <c:ser>
          <c:idx val="0"/>
          <c:order val="0"/>
          <c:spPr>
            <a:ln w="28575">
              <a:noFill/>
            </a:ln>
          </c:spPr>
          <c:dLbls>
            <c:dLbl>
              <c:idx val="0"/>
              <c:tx>
                <c:strRef>
                  <c:f>'1979 (no DC)'!$A$3</c:f>
                  <c:strCache>
                    <c:ptCount val="1"/>
                    <c:pt idx="0">
                      <c:v>AL</c:v>
                    </c:pt>
                  </c:strCache>
                </c:strRef>
              </c:tx>
              <c:dLblPos val="t"/>
              <c:showVal val="1"/>
            </c:dLbl>
            <c:dLbl>
              <c:idx val="1"/>
              <c:tx>
                <c:strRef>
                  <c:f>'1979 (no DC)'!$A$4</c:f>
                  <c:strCache>
                    <c:ptCount val="1"/>
                    <c:pt idx="0">
                      <c:v>AK</c:v>
                    </c:pt>
                  </c:strCache>
                </c:strRef>
              </c:tx>
              <c:dLblPos val="t"/>
              <c:showVal val="1"/>
            </c:dLbl>
            <c:dLbl>
              <c:idx val="2"/>
              <c:tx>
                <c:strRef>
                  <c:f>'1979 (no DC)'!$A$5</c:f>
                  <c:strCache>
                    <c:ptCount val="1"/>
                    <c:pt idx="0">
                      <c:v>AZ</c:v>
                    </c:pt>
                  </c:strCache>
                </c:strRef>
              </c:tx>
              <c:dLblPos val="t"/>
              <c:showVal val="1"/>
            </c:dLbl>
            <c:dLbl>
              <c:idx val="3"/>
              <c:tx>
                <c:strRef>
                  <c:f>'1979 (no DC)'!$A$6</c:f>
                  <c:strCache>
                    <c:ptCount val="1"/>
                    <c:pt idx="0">
                      <c:v>AR</c:v>
                    </c:pt>
                  </c:strCache>
                </c:strRef>
              </c:tx>
              <c:dLblPos val="t"/>
              <c:showVal val="1"/>
            </c:dLbl>
            <c:dLbl>
              <c:idx val="4"/>
              <c:tx>
                <c:strRef>
                  <c:f>'1979 (no DC)'!$A$7</c:f>
                  <c:strCache>
                    <c:ptCount val="1"/>
                    <c:pt idx="0">
                      <c:v>CA</c:v>
                    </c:pt>
                  </c:strCache>
                </c:strRef>
              </c:tx>
              <c:dLblPos val="t"/>
              <c:showVal val="1"/>
            </c:dLbl>
            <c:dLbl>
              <c:idx val="5"/>
              <c:tx>
                <c:strRef>
                  <c:f>'1979 (no DC)'!$A$8</c:f>
                  <c:strCache>
                    <c:ptCount val="1"/>
                    <c:pt idx="0">
                      <c:v>CO</c:v>
                    </c:pt>
                  </c:strCache>
                </c:strRef>
              </c:tx>
              <c:dLblPos val="t"/>
              <c:showVal val="1"/>
            </c:dLbl>
            <c:dLbl>
              <c:idx val="6"/>
              <c:tx>
                <c:strRef>
                  <c:f>'1979 (no DC)'!$A$9</c:f>
                  <c:strCache>
                    <c:ptCount val="1"/>
                    <c:pt idx="0">
                      <c:v>CT</c:v>
                    </c:pt>
                  </c:strCache>
                </c:strRef>
              </c:tx>
              <c:dLblPos val="t"/>
              <c:showVal val="1"/>
            </c:dLbl>
            <c:dLbl>
              <c:idx val="7"/>
              <c:tx>
                <c:strRef>
                  <c:f>'1979 (no DC)'!$A$10</c:f>
                  <c:strCache>
                    <c:ptCount val="1"/>
                    <c:pt idx="0">
                      <c:v>DE</c:v>
                    </c:pt>
                  </c:strCache>
                </c:strRef>
              </c:tx>
              <c:dLblPos val="t"/>
              <c:showVal val="1"/>
            </c:dLbl>
            <c:dLbl>
              <c:idx val="8"/>
              <c:tx>
                <c:strRef>
                  <c:f>'1979 (no DC)'!$A$11</c:f>
                  <c:strCache>
                    <c:ptCount val="1"/>
                  </c:strCache>
                </c:strRef>
              </c:tx>
              <c:dLblPos val="t"/>
              <c:showVal val="1"/>
            </c:dLbl>
            <c:dLbl>
              <c:idx val="9"/>
              <c:tx>
                <c:strRef>
                  <c:f>'1979 (no DC)'!$A$12</c:f>
                  <c:strCache>
                    <c:ptCount val="1"/>
                    <c:pt idx="0">
                      <c:v>FL</c:v>
                    </c:pt>
                  </c:strCache>
                </c:strRef>
              </c:tx>
              <c:dLblPos val="t"/>
              <c:showVal val="1"/>
            </c:dLbl>
            <c:dLbl>
              <c:idx val="10"/>
              <c:tx>
                <c:strRef>
                  <c:f>'1979 (no DC)'!$A$13</c:f>
                  <c:strCache>
                    <c:ptCount val="1"/>
                    <c:pt idx="0">
                      <c:v>GA</c:v>
                    </c:pt>
                  </c:strCache>
                </c:strRef>
              </c:tx>
              <c:dLblPos val="t"/>
              <c:showVal val="1"/>
            </c:dLbl>
            <c:dLbl>
              <c:idx val="11"/>
              <c:tx>
                <c:strRef>
                  <c:f>'1979 (no DC)'!$A$14</c:f>
                  <c:strCache>
                    <c:ptCount val="1"/>
                    <c:pt idx="0">
                      <c:v>HI</c:v>
                    </c:pt>
                  </c:strCache>
                </c:strRef>
              </c:tx>
              <c:dLblPos val="t"/>
              <c:showVal val="1"/>
            </c:dLbl>
            <c:dLbl>
              <c:idx val="12"/>
              <c:tx>
                <c:strRef>
                  <c:f>'1979 (no DC)'!$A$15</c:f>
                  <c:strCache>
                    <c:ptCount val="1"/>
                    <c:pt idx="0">
                      <c:v>ID</c:v>
                    </c:pt>
                  </c:strCache>
                </c:strRef>
              </c:tx>
              <c:dLblPos val="t"/>
              <c:showVal val="1"/>
            </c:dLbl>
            <c:dLbl>
              <c:idx val="13"/>
              <c:tx>
                <c:strRef>
                  <c:f>'1979 (no DC)'!$A$16</c:f>
                  <c:strCache>
                    <c:ptCount val="1"/>
                    <c:pt idx="0">
                      <c:v>IL</c:v>
                    </c:pt>
                  </c:strCache>
                </c:strRef>
              </c:tx>
              <c:dLblPos val="t"/>
              <c:showVal val="1"/>
            </c:dLbl>
            <c:dLbl>
              <c:idx val="14"/>
              <c:tx>
                <c:strRef>
                  <c:f>'1979 (no DC)'!$A$17</c:f>
                  <c:strCache>
                    <c:ptCount val="1"/>
                    <c:pt idx="0">
                      <c:v>IN</c:v>
                    </c:pt>
                  </c:strCache>
                </c:strRef>
              </c:tx>
              <c:dLblPos val="t"/>
              <c:showVal val="1"/>
            </c:dLbl>
            <c:dLbl>
              <c:idx val="15"/>
              <c:tx>
                <c:strRef>
                  <c:f>'1979 (no DC)'!$A$18</c:f>
                  <c:strCache>
                    <c:ptCount val="1"/>
                    <c:pt idx="0">
                      <c:v>IA</c:v>
                    </c:pt>
                  </c:strCache>
                </c:strRef>
              </c:tx>
              <c:dLblPos val="t"/>
              <c:showVal val="1"/>
            </c:dLbl>
            <c:dLbl>
              <c:idx val="16"/>
              <c:tx>
                <c:strRef>
                  <c:f>'1979 (no DC)'!$A$19</c:f>
                  <c:strCache>
                    <c:ptCount val="1"/>
                    <c:pt idx="0">
                      <c:v>KS</c:v>
                    </c:pt>
                  </c:strCache>
                </c:strRef>
              </c:tx>
              <c:dLblPos val="t"/>
              <c:showVal val="1"/>
            </c:dLbl>
            <c:dLbl>
              <c:idx val="17"/>
              <c:tx>
                <c:strRef>
                  <c:f>'1979 (no DC)'!$A$20</c:f>
                  <c:strCache>
                    <c:ptCount val="1"/>
                    <c:pt idx="0">
                      <c:v>KY</c:v>
                    </c:pt>
                  </c:strCache>
                </c:strRef>
              </c:tx>
              <c:dLblPos val="t"/>
              <c:showVal val="1"/>
            </c:dLbl>
            <c:dLbl>
              <c:idx val="18"/>
              <c:tx>
                <c:strRef>
                  <c:f>'1979 (no DC)'!$A$21</c:f>
                  <c:strCache>
                    <c:ptCount val="1"/>
                    <c:pt idx="0">
                      <c:v>LA</c:v>
                    </c:pt>
                  </c:strCache>
                </c:strRef>
              </c:tx>
              <c:dLblPos val="t"/>
              <c:showVal val="1"/>
            </c:dLbl>
            <c:dLbl>
              <c:idx val="19"/>
              <c:tx>
                <c:strRef>
                  <c:f>'1979 (no DC)'!$A$22</c:f>
                  <c:strCache>
                    <c:ptCount val="1"/>
                    <c:pt idx="0">
                      <c:v>ME</c:v>
                    </c:pt>
                  </c:strCache>
                </c:strRef>
              </c:tx>
              <c:dLblPos val="t"/>
              <c:showVal val="1"/>
            </c:dLbl>
            <c:dLbl>
              <c:idx val="20"/>
              <c:tx>
                <c:strRef>
                  <c:f>'1979 (no DC)'!$A$23</c:f>
                  <c:strCache>
                    <c:ptCount val="1"/>
                    <c:pt idx="0">
                      <c:v>MD</c:v>
                    </c:pt>
                  </c:strCache>
                </c:strRef>
              </c:tx>
              <c:dLblPos val="t"/>
              <c:showVal val="1"/>
            </c:dLbl>
            <c:dLbl>
              <c:idx val="21"/>
              <c:layout>
                <c:manualLayout>
                  <c:x val="3.3557229259386152E-2"/>
                  <c:y val="4.8624772639324368E-2"/>
                </c:manualLayout>
              </c:layout>
              <c:tx>
                <c:strRef>
                  <c:f>'1979 (no DC)'!$A$24</c:f>
                  <c:strCache>
                    <c:ptCount val="1"/>
                    <c:pt idx="0">
                      <c:v>MA</c:v>
                    </c:pt>
                  </c:strCache>
                </c:strRef>
              </c:tx>
              <c:spPr/>
              <c:txPr>
                <a:bodyPr/>
                <a:lstStyle/>
                <a:p>
                  <a:pPr>
                    <a:defRPr sz="2000" b="1">
                      <a:solidFill>
                        <a:schemeClr val="accent4"/>
                      </a:solidFill>
                    </a:defRPr>
                  </a:pPr>
                  <a:endParaRPr lang="en-US"/>
                </a:p>
              </c:txPr>
              <c:dLblPos val="r"/>
              <c:showVal val="1"/>
            </c:dLbl>
            <c:dLbl>
              <c:idx val="22"/>
              <c:tx>
                <c:strRef>
                  <c:f>'1979 (no DC)'!$A$25</c:f>
                  <c:strCache>
                    <c:ptCount val="1"/>
                    <c:pt idx="0">
                      <c:v>MI</c:v>
                    </c:pt>
                  </c:strCache>
                </c:strRef>
              </c:tx>
              <c:dLblPos val="t"/>
              <c:showVal val="1"/>
            </c:dLbl>
            <c:dLbl>
              <c:idx val="23"/>
              <c:tx>
                <c:strRef>
                  <c:f>'1979 (no DC)'!$A$26</c:f>
                  <c:strCache>
                    <c:ptCount val="1"/>
                    <c:pt idx="0">
                      <c:v>MN</c:v>
                    </c:pt>
                  </c:strCache>
                </c:strRef>
              </c:tx>
              <c:dLblPos val="t"/>
              <c:showVal val="1"/>
            </c:dLbl>
            <c:dLbl>
              <c:idx val="24"/>
              <c:tx>
                <c:strRef>
                  <c:f>'1979 (no DC)'!$A$27</c:f>
                  <c:strCache>
                    <c:ptCount val="1"/>
                    <c:pt idx="0">
                      <c:v>MS</c:v>
                    </c:pt>
                  </c:strCache>
                </c:strRef>
              </c:tx>
              <c:dLblPos val="t"/>
              <c:showVal val="1"/>
            </c:dLbl>
            <c:dLbl>
              <c:idx val="25"/>
              <c:tx>
                <c:strRef>
                  <c:f>'1979 (no DC)'!$A$28</c:f>
                  <c:strCache>
                    <c:ptCount val="1"/>
                    <c:pt idx="0">
                      <c:v>MO</c:v>
                    </c:pt>
                  </c:strCache>
                </c:strRef>
              </c:tx>
              <c:dLblPos val="t"/>
              <c:showVal val="1"/>
            </c:dLbl>
            <c:dLbl>
              <c:idx val="26"/>
              <c:tx>
                <c:strRef>
                  <c:f>'1979 (no DC)'!$A$29</c:f>
                  <c:strCache>
                    <c:ptCount val="1"/>
                    <c:pt idx="0">
                      <c:v>MT</c:v>
                    </c:pt>
                  </c:strCache>
                </c:strRef>
              </c:tx>
              <c:dLblPos val="t"/>
              <c:showVal val="1"/>
            </c:dLbl>
            <c:dLbl>
              <c:idx val="27"/>
              <c:tx>
                <c:strRef>
                  <c:f>'1979 (no DC)'!$A$30</c:f>
                  <c:strCache>
                    <c:ptCount val="1"/>
                    <c:pt idx="0">
                      <c:v>NE</c:v>
                    </c:pt>
                  </c:strCache>
                </c:strRef>
              </c:tx>
              <c:dLblPos val="t"/>
              <c:showVal val="1"/>
            </c:dLbl>
            <c:dLbl>
              <c:idx val="28"/>
              <c:tx>
                <c:strRef>
                  <c:f>'1979 (no DC)'!$A$31</c:f>
                  <c:strCache>
                    <c:ptCount val="1"/>
                    <c:pt idx="0">
                      <c:v>NV</c:v>
                    </c:pt>
                  </c:strCache>
                </c:strRef>
              </c:tx>
              <c:dLblPos val="t"/>
              <c:showVal val="1"/>
            </c:dLbl>
            <c:dLbl>
              <c:idx val="29"/>
              <c:tx>
                <c:strRef>
                  <c:f>'1979 (no DC)'!$A$32</c:f>
                  <c:strCache>
                    <c:ptCount val="1"/>
                    <c:pt idx="0">
                      <c:v>NH</c:v>
                    </c:pt>
                  </c:strCache>
                </c:strRef>
              </c:tx>
              <c:dLblPos val="t"/>
              <c:showVal val="1"/>
            </c:dLbl>
            <c:dLbl>
              <c:idx val="30"/>
              <c:tx>
                <c:strRef>
                  <c:f>'1979 (no DC)'!$A$33</c:f>
                  <c:strCache>
                    <c:ptCount val="1"/>
                    <c:pt idx="0">
                      <c:v>NJ</c:v>
                    </c:pt>
                  </c:strCache>
                </c:strRef>
              </c:tx>
              <c:dLblPos val="t"/>
              <c:showVal val="1"/>
            </c:dLbl>
            <c:dLbl>
              <c:idx val="31"/>
              <c:tx>
                <c:strRef>
                  <c:f>'1979 (no DC)'!$A$34</c:f>
                  <c:strCache>
                    <c:ptCount val="1"/>
                    <c:pt idx="0">
                      <c:v>NM</c:v>
                    </c:pt>
                  </c:strCache>
                </c:strRef>
              </c:tx>
              <c:dLblPos val="t"/>
              <c:showVal val="1"/>
            </c:dLbl>
            <c:dLbl>
              <c:idx val="32"/>
              <c:tx>
                <c:strRef>
                  <c:f>'1979 (no DC)'!$A$35</c:f>
                  <c:strCache>
                    <c:ptCount val="1"/>
                    <c:pt idx="0">
                      <c:v>NY</c:v>
                    </c:pt>
                  </c:strCache>
                </c:strRef>
              </c:tx>
              <c:dLblPos val="t"/>
              <c:showVal val="1"/>
            </c:dLbl>
            <c:dLbl>
              <c:idx val="33"/>
              <c:tx>
                <c:strRef>
                  <c:f>'1979 (no DC)'!$A$36</c:f>
                  <c:strCache>
                    <c:ptCount val="1"/>
                    <c:pt idx="0">
                      <c:v>NC</c:v>
                    </c:pt>
                  </c:strCache>
                </c:strRef>
              </c:tx>
              <c:dLblPos val="t"/>
              <c:showVal val="1"/>
            </c:dLbl>
            <c:dLbl>
              <c:idx val="34"/>
              <c:tx>
                <c:strRef>
                  <c:f>'1979 (no DC)'!$A$37</c:f>
                  <c:strCache>
                    <c:ptCount val="1"/>
                    <c:pt idx="0">
                      <c:v>ND</c:v>
                    </c:pt>
                  </c:strCache>
                </c:strRef>
              </c:tx>
              <c:dLblPos val="t"/>
              <c:showVal val="1"/>
            </c:dLbl>
            <c:dLbl>
              <c:idx val="35"/>
              <c:tx>
                <c:strRef>
                  <c:f>'1979 (no DC)'!$A$38</c:f>
                  <c:strCache>
                    <c:ptCount val="1"/>
                    <c:pt idx="0">
                      <c:v>OH</c:v>
                    </c:pt>
                  </c:strCache>
                </c:strRef>
              </c:tx>
              <c:dLblPos val="t"/>
              <c:showVal val="1"/>
            </c:dLbl>
            <c:dLbl>
              <c:idx val="36"/>
              <c:tx>
                <c:strRef>
                  <c:f>'1979 (no DC)'!$A$39</c:f>
                  <c:strCache>
                    <c:ptCount val="1"/>
                    <c:pt idx="0">
                      <c:v>OK</c:v>
                    </c:pt>
                  </c:strCache>
                </c:strRef>
              </c:tx>
              <c:dLblPos val="t"/>
              <c:showVal val="1"/>
            </c:dLbl>
            <c:dLbl>
              <c:idx val="37"/>
              <c:tx>
                <c:strRef>
                  <c:f>'1979 (no DC)'!$A$40</c:f>
                  <c:strCache>
                    <c:ptCount val="1"/>
                    <c:pt idx="0">
                      <c:v>OR</c:v>
                    </c:pt>
                  </c:strCache>
                </c:strRef>
              </c:tx>
              <c:dLblPos val="t"/>
              <c:showVal val="1"/>
            </c:dLbl>
            <c:dLbl>
              <c:idx val="38"/>
              <c:tx>
                <c:strRef>
                  <c:f>'1979 (no DC)'!$A$41</c:f>
                  <c:strCache>
                    <c:ptCount val="1"/>
                    <c:pt idx="0">
                      <c:v>PA</c:v>
                    </c:pt>
                  </c:strCache>
                </c:strRef>
              </c:tx>
              <c:dLblPos val="t"/>
              <c:showVal val="1"/>
            </c:dLbl>
            <c:dLbl>
              <c:idx val="39"/>
              <c:tx>
                <c:strRef>
                  <c:f>'1979 (no DC)'!$A$42</c:f>
                  <c:strCache>
                    <c:ptCount val="1"/>
                    <c:pt idx="0">
                      <c:v>RI</c:v>
                    </c:pt>
                  </c:strCache>
                </c:strRef>
              </c:tx>
              <c:dLblPos val="t"/>
              <c:showVal val="1"/>
            </c:dLbl>
            <c:dLbl>
              <c:idx val="40"/>
              <c:tx>
                <c:strRef>
                  <c:f>'1979 (no DC)'!$A$43</c:f>
                  <c:strCache>
                    <c:ptCount val="1"/>
                    <c:pt idx="0">
                      <c:v>SC</c:v>
                    </c:pt>
                  </c:strCache>
                </c:strRef>
              </c:tx>
              <c:dLblPos val="t"/>
              <c:showVal val="1"/>
            </c:dLbl>
            <c:dLbl>
              <c:idx val="41"/>
              <c:tx>
                <c:strRef>
                  <c:f>'1979 (no DC)'!$A$44</c:f>
                  <c:strCache>
                    <c:ptCount val="1"/>
                    <c:pt idx="0">
                      <c:v>SD</c:v>
                    </c:pt>
                  </c:strCache>
                </c:strRef>
              </c:tx>
              <c:dLblPos val="t"/>
              <c:showVal val="1"/>
            </c:dLbl>
            <c:dLbl>
              <c:idx val="42"/>
              <c:tx>
                <c:strRef>
                  <c:f>'1979 (no DC)'!$A$45</c:f>
                  <c:strCache>
                    <c:ptCount val="1"/>
                    <c:pt idx="0">
                      <c:v>TN</c:v>
                    </c:pt>
                  </c:strCache>
                </c:strRef>
              </c:tx>
              <c:dLblPos val="t"/>
              <c:showVal val="1"/>
            </c:dLbl>
            <c:dLbl>
              <c:idx val="43"/>
              <c:tx>
                <c:strRef>
                  <c:f>'1979 (no DC)'!$A$46</c:f>
                  <c:strCache>
                    <c:ptCount val="1"/>
                    <c:pt idx="0">
                      <c:v>TX</c:v>
                    </c:pt>
                  </c:strCache>
                </c:strRef>
              </c:tx>
              <c:dLblPos val="t"/>
              <c:showVal val="1"/>
            </c:dLbl>
            <c:dLbl>
              <c:idx val="44"/>
              <c:tx>
                <c:strRef>
                  <c:f>'1979 (no DC)'!$A$47</c:f>
                  <c:strCache>
                    <c:ptCount val="1"/>
                    <c:pt idx="0">
                      <c:v>UT</c:v>
                    </c:pt>
                  </c:strCache>
                </c:strRef>
              </c:tx>
              <c:dLblPos val="t"/>
              <c:showVal val="1"/>
            </c:dLbl>
            <c:dLbl>
              <c:idx val="45"/>
              <c:tx>
                <c:strRef>
                  <c:f>'1979 (no DC)'!$A$48</c:f>
                  <c:strCache>
                    <c:ptCount val="1"/>
                    <c:pt idx="0">
                      <c:v>VT</c:v>
                    </c:pt>
                  </c:strCache>
                </c:strRef>
              </c:tx>
              <c:dLblPos val="t"/>
              <c:showVal val="1"/>
            </c:dLbl>
            <c:dLbl>
              <c:idx val="46"/>
              <c:tx>
                <c:strRef>
                  <c:f>'1979 (no DC)'!$A$49</c:f>
                  <c:strCache>
                    <c:ptCount val="1"/>
                    <c:pt idx="0">
                      <c:v>VA</c:v>
                    </c:pt>
                  </c:strCache>
                </c:strRef>
              </c:tx>
              <c:dLblPos val="t"/>
              <c:showVal val="1"/>
            </c:dLbl>
            <c:dLbl>
              <c:idx val="47"/>
              <c:tx>
                <c:strRef>
                  <c:f>'1979 (no DC)'!$A$50</c:f>
                  <c:strCache>
                    <c:ptCount val="1"/>
                    <c:pt idx="0">
                      <c:v>WA</c:v>
                    </c:pt>
                  </c:strCache>
                </c:strRef>
              </c:tx>
              <c:dLblPos val="t"/>
              <c:showVal val="1"/>
            </c:dLbl>
            <c:dLbl>
              <c:idx val="48"/>
              <c:tx>
                <c:strRef>
                  <c:f>'1979 (no DC)'!$A$51</c:f>
                  <c:strCache>
                    <c:ptCount val="1"/>
                    <c:pt idx="0">
                      <c:v>WV</c:v>
                    </c:pt>
                  </c:strCache>
                </c:strRef>
              </c:tx>
              <c:dLblPos val="t"/>
              <c:showVal val="1"/>
            </c:dLbl>
            <c:dLbl>
              <c:idx val="49"/>
              <c:tx>
                <c:strRef>
                  <c:f>'1979 (no DC)'!$A$52</c:f>
                  <c:strCache>
                    <c:ptCount val="1"/>
                    <c:pt idx="0">
                      <c:v>WI</c:v>
                    </c:pt>
                  </c:strCache>
                </c:strRef>
              </c:tx>
              <c:dLblPos val="t"/>
              <c:showVal val="1"/>
            </c:dLbl>
            <c:dLbl>
              <c:idx val="50"/>
              <c:tx>
                <c:strRef>
                  <c:f>'1979 (no DC)'!$A$53</c:f>
                  <c:strCache>
                    <c:ptCount val="1"/>
                    <c:pt idx="0">
                      <c:v>WY</c:v>
                    </c:pt>
                  </c:strCache>
                </c:strRef>
              </c:tx>
              <c:dLblPos val="t"/>
              <c:showVal val="1"/>
            </c:dLbl>
            <c:txPr>
              <a:bodyPr/>
              <a:lstStyle/>
              <a:p>
                <a:pPr>
                  <a:defRPr sz="1400"/>
                </a:pPr>
                <a:endParaRPr lang="en-US"/>
              </a:p>
            </c:txPr>
            <c:showVal val="1"/>
          </c:dLbls>
          <c:trendline>
            <c:trendlineType val="linear"/>
          </c:trendline>
          <c:xVal>
            <c:numRef>
              <c:f>'1979 (no DC)'!$B$3:$B$53</c:f>
              <c:numCache>
                <c:formatCode>0%</c:formatCode>
                <c:ptCount val="51"/>
                <c:pt idx="0">
                  <c:v>0.11600000000000002</c:v>
                </c:pt>
                <c:pt idx="1">
                  <c:v>0.20900000000000002</c:v>
                </c:pt>
                <c:pt idx="2">
                  <c:v>0.19500000000000001</c:v>
                </c:pt>
                <c:pt idx="3">
                  <c:v>0.111</c:v>
                </c:pt>
                <c:pt idx="4">
                  <c:v>0.20100000000000001</c:v>
                </c:pt>
                <c:pt idx="5">
                  <c:v>0.23200000000000001</c:v>
                </c:pt>
                <c:pt idx="6">
                  <c:v>0.22</c:v>
                </c:pt>
                <c:pt idx="7">
                  <c:v>0.19500000000000001</c:v>
                </c:pt>
                <c:pt idx="9">
                  <c:v>0.14200000000000002</c:v>
                </c:pt>
                <c:pt idx="10">
                  <c:v>0.15900000000000003</c:v>
                </c:pt>
                <c:pt idx="11">
                  <c:v>0.18300000000000002</c:v>
                </c:pt>
                <c:pt idx="12">
                  <c:v>0.14600000000000002</c:v>
                </c:pt>
                <c:pt idx="13">
                  <c:v>0.18300000000000002</c:v>
                </c:pt>
                <c:pt idx="14">
                  <c:v>0.114</c:v>
                </c:pt>
                <c:pt idx="15">
                  <c:v>0.13900000000000001</c:v>
                </c:pt>
                <c:pt idx="16">
                  <c:v>0.17300000000000001</c:v>
                </c:pt>
                <c:pt idx="17">
                  <c:v>0.12100000000000001</c:v>
                </c:pt>
                <c:pt idx="18">
                  <c:v>0.14700000000000002</c:v>
                </c:pt>
                <c:pt idx="19">
                  <c:v>0.15000000000000002</c:v>
                </c:pt>
                <c:pt idx="20">
                  <c:v>0.21700000000000003</c:v>
                </c:pt>
                <c:pt idx="21">
                  <c:v>0.19800000000000001</c:v>
                </c:pt>
                <c:pt idx="22">
                  <c:v>0.13</c:v>
                </c:pt>
                <c:pt idx="23">
                  <c:v>0.17200000000000001</c:v>
                </c:pt>
                <c:pt idx="24">
                  <c:v>0.14200000000000002</c:v>
                </c:pt>
                <c:pt idx="25">
                  <c:v>0.17500000000000002</c:v>
                </c:pt>
                <c:pt idx="26">
                  <c:v>0.18300000000000002</c:v>
                </c:pt>
                <c:pt idx="27">
                  <c:v>0.14400000000000002</c:v>
                </c:pt>
                <c:pt idx="28">
                  <c:v>0.13500000000000001</c:v>
                </c:pt>
                <c:pt idx="29">
                  <c:v>0.19400000000000001</c:v>
                </c:pt>
                <c:pt idx="30">
                  <c:v>0.18300000000000002</c:v>
                </c:pt>
                <c:pt idx="31">
                  <c:v>0.16200000000000001</c:v>
                </c:pt>
                <c:pt idx="32">
                  <c:v>0.18800000000000003</c:v>
                </c:pt>
                <c:pt idx="33">
                  <c:v>0.13700000000000001</c:v>
                </c:pt>
                <c:pt idx="34">
                  <c:v>0.16300000000000001</c:v>
                </c:pt>
                <c:pt idx="35">
                  <c:v>0.14700000000000002</c:v>
                </c:pt>
                <c:pt idx="36">
                  <c:v>0.18100000000000002</c:v>
                </c:pt>
                <c:pt idx="37">
                  <c:v>0.18000000000000002</c:v>
                </c:pt>
                <c:pt idx="38">
                  <c:v>0.14400000000000002</c:v>
                </c:pt>
                <c:pt idx="39">
                  <c:v>0.17500000000000002</c:v>
                </c:pt>
                <c:pt idx="40">
                  <c:v>0.14000000000000001</c:v>
                </c:pt>
                <c:pt idx="41">
                  <c:v>0.14100000000000001</c:v>
                </c:pt>
                <c:pt idx="42">
                  <c:v>0.129</c:v>
                </c:pt>
                <c:pt idx="43">
                  <c:v>0.16500000000000001</c:v>
                </c:pt>
                <c:pt idx="44">
                  <c:v>0.18900000000000003</c:v>
                </c:pt>
                <c:pt idx="45">
                  <c:v>0.192</c:v>
                </c:pt>
                <c:pt idx="46">
                  <c:v>0.2</c:v>
                </c:pt>
                <c:pt idx="47">
                  <c:v>0.19</c:v>
                </c:pt>
                <c:pt idx="48">
                  <c:v>8.7000000000000022E-2</c:v>
                </c:pt>
                <c:pt idx="49">
                  <c:v>0.15100000000000002</c:v>
                </c:pt>
                <c:pt idx="50">
                  <c:v>0.18000000000000002</c:v>
                </c:pt>
              </c:numCache>
            </c:numRef>
          </c:xVal>
          <c:yVal>
            <c:numRef>
              <c:f>'1979 (no DC)'!$C$3:$C$53</c:f>
              <c:numCache>
                <c:formatCode>"$"#,##0</c:formatCode>
                <c:ptCount val="51"/>
                <c:pt idx="0">
                  <c:v>15.243017630853997</c:v>
                </c:pt>
                <c:pt idx="1">
                  <c:v>26.34322341597796</c:v>
                </c:pt>
                <c:pt idx="2">
                  <c:v>16.223377685950414</c:v>
                </c:pt>
                <c:pt idx="3">
                  <c:v>13.029301377410468</c:v>
                </c:pt>
                <c:pt idx="4">
                  <c:v>18.595216528925619</c:v>
                </c:pt>
                <c:pt idx="5">
                  <c:v>17.867852617079894</c:v>
                </c:pt>
                <c:pt idx="6">
                  <c:v>17.361860330578519</c:v>
                </c:pt>
                <c:pt idx="7">
                  <c:v>17.01399063360882</c:v>
                </c:pt>
                <c:pt idx="9">
                  <c:v>14.136159504132232</c:v>
                </c:pt>
                <c:pt idx="10">
                  <c:v>14.958396969696972</c:v>
                </c:pt>
                <c:pt idx="11">
                  <c:v>16.760994490358133</c:v>
                </c:pt>
                <c:pt idx="12">
                  <c:v>15.938757024793388</c:v>
                </c:pt>
                <c:pt idx="13">
                  <c:v>18.721714600550964</c:v>
                </c:pt>
                <c:pt idx="14">
                  <c:v>16.507998347107442</c:v>
                </c:pt>
                <c:pt idx="15">
                  <c:v>16.191753168044087</c:v>
                </c:pt>
                <c:pt idx="16">
                  <c:v>15.87550798898072</c:v>
                </c:pt>
                <c:pt idx="17">
                  <c:v>16.128504132231406</c:v>
                </c:pt>
                <c:pt idx="18">
                  <c:v>15.717385399449039</c:v>
                </c:pt>
                <c:pt idx="19">
                  <c:v>13.566918181818181</c:v>
                </c:pt>
                <c:pt idx="20">
                  <c:v>18.342220385674924</c:v>
                </c:pt>
                <c:pt idx="21">
                  <c:v>16.318251239669426</c:v>
                </c:pt>
                <c:pt idx="22">
                  <c:v>19.449078512396696</c:v>
                </c:pt>
                <c:pt idx="23">
                  <c:v>17.361860330578519</c:v>
                </c:pt>
                <c:pt idx="24">
                  <c:v>12.902803305785126</c:v>
                </c:pt>
                <c:pt idx="25">
                  <c:v>16.160128650137739</c:v>
                </c:pt>
                <c:pt idx="26">
                  <c:v>16.539622865013776</c:v>
                </c:pt>
                <c:pt idx="27">
                  <c:v>15.211393112947658</c:v>
                </c:pt>
                <c:pt idx="28">
                  <c:v>16.729369972451789</c:v>
                </c:pt>
                <c:pt idx="29">
                  <c:v>15.464389256198352</c:v>
                </c:pt>
                <c:pt idx="30">
                  <c:v>17.836228099173553</c:v>
                </c:pt>
                <c:pt idx="31">
                  <c:v>15.938757024793388</c:v>
                </c:pt>
                <c:pt idx="32">
                  <c:v>17.425109366391183</c:v>
                </c:pt>
                <c:pt idx="33">
                  <c:v>13.883163360881543</c:v>
                </c:pt>
                <c:pt idx="34">
                  <c:v>15.148144077134988</c:v>
                </c:pt>
                <c:pt idx="35">
                  <c:v>18.120848760330585</c:v>
                </c:pt>
                <c:pt idx="36">
                  <c:v>16.286626721763081</c:v>
                </c:pt>
                <c:pt idx="37">
                  <c:v>18.50034297520661</c:v>
                </c:pt>
                <c:pt idx="38">
                  <c:v>17.298611294765831</c:v>
                </c:pt>
                <c:pt idx="39">
                  <c:v>15.654136363636368</c:v>
                </c:pt>
                <c:pt idx="40">
                  <c:v>13.440420110192838</c:v>
                </c:pt>
                <c:pt idx="41">
                  <c:v>13.377171074380168</c:v>
                </c:pt>
                <c:pt idx="42">
                  <c:v>14.547278236914599</c:v>
                </c:pt>
                <c:pt idx="43">
                  <c:v>15.780634435261712</c:v>
                </c:pt>
                <c:pt idx="44">
                  <c:v>16.919117079889809</c:v>
                </c:pt>
                <c:pt idx="45">
                  <c:v>14.484029201101929</c:v>
                </c:pt>
                <c:pt idx="46">
                  <c:v>16.096879614325069</c:v>
                </c:pt>
                <c:pt idx="47">
                  <c:v>19.512327548209363</c:v>
                </c:pt>
                <c:pt idx="48">
                  <c:v>17.678105509641874</c:v>
                </c:pt>
                <c:pt idx="49">
                  <c:v>17.361860330578519</c:v>
                </c:pt>
                <c:pt idx="50">
                  <c:v>18.753339118457298</c:v>
                </c:pt>
              </c:numCache>
            </c:numRef>
          </c:yVal>
        </c:ser>
        <c:dLbls/>
        <c:axId val="134534656"/>
        <c:axId val="134536192"/>
      </c:scatterChart>
      <c:valAx>
        <c:axId val="134534656"/>
        <c:scaling>
          <c:orientation val="minMax"/>
          <c:max val="0.25"/>
          <c:min val="8.0000000000000029E-2"/>
        </c:scaling>
        <c:axPos val="b"/>
        <c:numFmt formatCode="0%" sourceLinked="1"/>
        <c:tickLblPos val="nextTo"/>
        <c:spPr>
          <a:ln>
            <a:solidFill>
              <a:schemeClr val="bg1">
                <a:lumMod val="85000"/>
              </a:schemeClr>
            </a:solidFill>
          </a:ln>
        </c:spPr>
        <c:txPr>
          <a:bodyPr/>
          <a:lstStyle/>
          <a:p>
            <a:pPr>
              <a:defRPr sz="1400"/>
            </a:pPr>
            <a:endParaRPr lang="en-US"/>
          </a:p>
        </c:txPr>
        <c:crossAx val="134536192"/>
        <c:crosses val="autoZero"/>
        <c:crossBetween val="midCat"/>
      </c:valAx>
      <c:valAx>
        <c:axId val="134536192"/>
        <c:scaling>
          <c:orientation val="minMax"/>
          <c:max val="28"/>
          <c:min val="12"/>
        </c:scaling>
        <c:axPos val="l"/>
        <c:numFmt formatCode="&quot;$&quot;#,##0" sourceLinked="1"/>
        <c:tickLblPos val="nextTo"/>
        <c:spPr>
          <a:ln>
            <a:solidFill>
              <a:schemeClr val="bg1">
                <a:lumMod val="85000"/>
              </a:schemeClr>
            </a:solidFill>
          </a:ln>
        </c:spPr>
        <c:txPr>
          <a:bodyPr/>
          <a:lstStyle/>
          <a:p>
            <a:pPr>
              <a:defRPr sz="1400"/>
            </a:pPr>
            <a:endParaRPr lang="en-US"/>
          </a:p>
        </c:txPr>
        <c:crossAx val="134534656"/>
        <c:crosses val="autoZero"/>
        <c:crossBetween val="midCat"/>
      </c:valAx>
      <c:spPr>
        <a:ln>
          <a:noFill/>
        </a:ln>
      </c:spPr>
    </c:plotArea>
    <c:plotVisOnly val="1"/>
    <c:dispBlanksAs val="gap"/>
  </c:chart>
  <c:spPr>
    <a:ln>
      <a:no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8352625793570709E-2"/>
          <c:y val="8.4817703909460293E-2"/>
          <c:w val="0.93061455459093201"/>
          <c:h val="0.78174220059227295"/>
        </c:manualLayout>
      </c:layout>
      <c:barChart>
        <c:barDir val="col"/>
        <c:grouping val="clustered"/>
        <c:ser>
          <c:idx val="0"/>
          <c:order val="0"/>
          <c:tx>
            <c:strRef>
              <c:f>Sheet1!$B$1</c:f>
              <c:strCache>
                <c:ptCount val="1"/>
                <c:pt idx="0">
                  <c:v>Column1</c:v>
                </c:pt>
              </c:strCache>
            </c:strRef>
          </c:tx>
          <c:spPr>
            <a:solidFill>
              <a:schemeClr val="tx2"/>
            </a:solidFill>
          </c:spPr>
          <c:dPt>
            <c:idx val="17"/>
            <c:spPr>
              <a:solidFill>
                <a:schemeClr val="accent4"/>
              </a:solidFill>
            </c:spPr>
          </c:dPt>
          <c:dPt>
            <c:idx val="18"/>
          </c:dPt>
          <c:dPt>
            <c:idx val="21"/>
            <c:spPr>
              <a:solidFill>
                <a:schemeClr val="accent4"/>
              </a:solidFill>
            </c:spPr>
          </c:dPt>
          <c:dPt>
            <c:idx val="25"/>
          </c:dPt>
          <c:cat>
            <c:strRef>
              <c:f>Sheet1!$A$2:$A$52</c:f>
              <c:strCache>
                <c:ptCount val="51"/>
                <c:pt idx="0">
                  <c:v>AK </c:v>
                </c:pt>
                <c:pt idx="1">
                  <c:v>ND</c:v>
                </c:pt>
                <c:pt idx="2">
                  <c:v>NY</c:v>
                </c:pt>
                <c:pt idx="3">
                  <c:v>WY</c:v>
                </c:pt>
                <c:pt idx="4">
                  <c:v>VT</c:v>
                </c:pt>
                <c:pt idx="5">
                  <c:v>ME </c:v>
                </c:pt>
                <c:pt idx="6">
                  <c:v>NJ</c:v>
                </c:pt>
                <c:pt idx="7">
                  <c:v>WI</c:v>
                </c:pt>
                <c:pt idx="8">
                  <c:v>WV</c:v>
                </c:pt>
                <c:pt idx="9">
                  <c:v>CA </c:v>
                </c:pt>
                <c:pt idx="10">
                  <c:v>MN </c:v>
                </c:pt>
                <c:pt idx="11">
                  <c:v>HI </c:v>
                </c:pt>
                <c:pt idx="12">
                  <c:v>RI</c:v>
                </c:pt>
                <c:pt idx="13">
                  <c:v>CT </c:v>
                </c:pt>
                <c:pt idx="14">
                  <c:v>DE</c:v>
                </c:pt>
                <c:pt idx="15">
                  <c:v>IL </c:v>
                </c:pt>
                <c:pt idx="16">
                  <c:v>OH</c:v>
                </c:pt>
                <c:pt idx="17">
                  <c:v>U.S.</c:v>
                </c:pt>
                <c:pt idx="18">
                  <c:v>PA</c:v>
                </c:pt>
                <c:pt idx="19">
                  <c:v>IA </c:v>
                </c:pt>
                <c:pt idx="20">
                  <c:v>NM</c:v>
                </c:pt>
                <c:pt idx="21">
                  <c:v>MA </c:v>
                </c:pt>
                <c:pt idx="22">
                  <c:v>NE</c:v>
                </c:pt>
                <c:pt idx="23">
                  <c:v>NV</c:v>
                </c:pt>
                <c:pt idx="24">
                  <c:v>KS </c:v>
                </c:pt>
                <c:pt idx="25">
                  <c:v>AR </c:v>
                </c:pt>
                <c:pt idx="26">
                  <c:v>MI </c:v>
                </c:pt>
                <c:pt idx="27">
                  <c:v>IN </c:v>
                </c:pt>
                <c:pt idx="28">
                  <c:v>MD </c:v>
                </c:pt>
                <c:pt idx="29">
                  <c:v>KY </c:v>
                </c:pt>
                <c:pt idx="30">
                  <c:v>OR</c:v>
                </c:pt>
                <c:pt idx="31">
                  <c:v>NC</c:v>
                </c:pt>
                <c:pt idx="32">
                  <c:v>CO </c:v>
                </c:pt>
                <c:pt idx="33">
                  <c:v>MS </c:v>
                </c:pt>
                <c:pt idx="34">
                  <c:v>UT</c:v>
                </c:pt>
                <c:pt idx="35">
                  <c:v>MT</c:v>
                </c:pt>
                <c:pt idx="36">
                  <c:v>WA</c:v>
                </c:pt>
                <c:pt idx="37">
                  <c:v>AZ </c:v>
                </c:pt>
                <c:pt idx="38">
                  <c:v>LA </c:v>
                </c:pt>
                <c:pt idx="39">
                  <c:v>ID </c:v>
                </c:pt>
                <c:pt idx="40">
                  <c:v>GA </c:v>
                </c:pt>
                <c:pt idx="41">
                  <c:v>SC</c:v>
                </c:pt>
                <c:pt idx="42">
                  <c:v>NH</c:v>
                </c:pt>
                <c:pt idx="43">
                  <c:v>TX</c:v>
                </c:pt>
                <c:pt idx="44">
                  <c:v>VA</c:v>
                </c:pt>
                <c:pt idx="45">
                  <c:v>MO </c:v>
                </c:pt>
                <c:pt idx="46">
                  <c:v>FL </c:v>
                </c:pt>
                <c:pt idx="47">
                  <c:v>OK</c:v>
                </c:pt>
                <c:pt idx="48">
                  <c:v>AL </c:v>
                </c:pt>
                <c:pt idx="49">
                  <c:v>TN</c:v>
                </c:pt>
                <c:pt idx="50">
                  <c:v>SD</c:v>
                </c:pt>
              </c:strCache>
            </c:strRef>
          </c:cat>
          <c:val>
            <c:numRef>
              <c:f>Sheet1!$B$2:$B$52</c:f>
              <c:numCache>
                <c:formatCode>0.00%</c:formatCode>
                <c:ptCount val="51"/>
                <c:pt idx="0">
                  <c:v>0.22710979958577945</c:v>
                </c:pt>
                <c:pt idx="1">
                  <c:v>0.15454172546188433</c:v>
                </c:pt>
                <c:pt idx="2">
                  <c:v>0.14947909785198799</c:v>
                </c:pt>
                <c:pt idx="3">
                  <c:v>0.13814377315206561</c:v>
                </c:pt>
                <c:pt idx="4">
                  <c:v>0.1231672795379441</c:v>
                </c:pt>
                <c:pt idx="5">
                  <c:v>0.12171441208697314</c:v>
                </c:pt>
                <c:pt idx="6">
                  <c:v>0.1172336790793341</c:v>
                </c:pt>
                <c:pt idx="7">
                  <c:v>0.1152742804469991</c:v>
                </c:pt>
                <c:pt idx="8">
                  <c:v>0.11521168425746992</c:v>
                </c:pt>
                <c:pt idx="9">
                  <c:v>0.11496075022515073</c:v>
                </c:pt>
                <c:pt idx="10">
                  <c:v>0.11490174701717673</c:v>
                </c:pt>
                <c:pt idx="11">
                  <c:v>0.1142967516433068</c:v>
                </c:pt>
                <c:pt idx="12">
                  <c:v>0.11211420311603477</c:v>
                </c:pt>
                <c:pt idx="13">
                  <c:v>0.11154144028813116</c:v>
                </c:pt>
                <c:pt idx="14">
                  <c:v>0.11080204067750493</c:v>
                </c:pt>
                <c:pt idx="15">
                  <c:v>0.10744422037160412</c:v>
                </c:pt>
                <c:pt idx="16">
                  <c:v>0.10583200692822638</c:v>
                </c:pt>
                <c:pt idx="17">
                  <c:v>0.10562245430493122</c:v>
                </c:pt>
                <c:pt idx="18">
                  <c:v>0.10562002523512942</c:v>
                </c:pt>
                <c:pt idx="19">
                  <c:v>0.10456958386293416</c:v>
                </c:pt>
                <c:pt idx="20">
                  <c:v>0.10395017278215112</c:v>
                </c:pt>
                <c:pt idx="21">
                  <c:v>0.10372304431027689</c:v>
                </c:pt>
                <c:pt idx="22">
                  <c:v>0.10324331943617233</c:v>
                </c:pt>
                <c:pt idx="23">
                  <c:v>0.10313796567897368</c:v>
                </c:pt>
                <c:pt idx="24">
                  <c:v>0.10305686723964885</c:v>
                </c:pt>
                <c:pt idx="25">
                  <c:v>0.10237953583133111</c:v>
                </c:pt>
                <c:pt idx="26">
                  <c:v>0.10203737413063493</c:v>
                </c:pt>
                <c:pt idx="27">
                  <c:v>0.10194492702252565</c:v>
                </c:pt>
                <c:pt idx="28">
                  <c:v>0.10060920438303957</c:v>
                </c:pt>
                <c:pt idx="29">
                  <c:v>0.10033304154231087</c:v>
                </c:pt>
                <c:pt idx="30">
                  <c:v>9.9438730261639532E-2</c:v>
                </c:pt>
                <c:pt idx="31">
                  <c:v>9.9289113519905672E-2</c:v>
                </c:pt>
                <c:pt idx="32">
                  <c:v>9.9207943239164459E-2</c:v>
                </c:pt>
                <c:pt idx="33">
                  <c:v>9.8983834926703193E-2</c:v>
                </c:pt>
                <c:pt idx="34">
                  <c:v>9.8570589787750448E-2</c:v>
                </c:pt>
                <c:pt idx="35">
                  <c:v>9.7945674646742614E-2</c:v>
                </c:pt>
                <c:pt idx="36">
                  <c:v>9.7461734400702563E-2</c:v>
                </c:pt>
                <c:pt idx="37">
                  <c:v>9.7402391262547502E-2</c:v>
                </c:pt>
                <c:pt idx="38">
                  <c:v>9.5836167334423697E-2</c:v>
                </c:pt>
                <c:pt idx="39">
                  <c:v>9.2363816366639401E-2</c:v>
                </c:pt>
                <c:pt idx="40">
                  <c:v>9.0169593975707327E-2</c:v>
                </c:pt>
                <c:pt idx="41">
                  <c:v>8.9748408288003581E-2</c:v>
                </c:pt>
                <c:pt idx="42">
                  <c:v>8.9453372631578945E-2</c:v>
                </c:pt>
                <c:pt idx="43">
                  <c:v>8.9163540731773516E-2</c:v>
                </c:pt>
                <c:pt idx="44">
                  <c:v>8.8212381514149715E-2</c:v>
                </c:pt>
                <c:pt idx="45">
                  <c:v>8.7877394841715889E-2</c:v>
                </c:pt>
                <c:pt idx="46">
                  <c:v>8.7756657464172813E-2</c:v>
                </c:pt>
                <c:pt idx="47">
                  <c:v>8.6725913249427758E-2</c:v>
                </c:pt>
                <c:pt idx="48">
                  <c:v>8.3453414169596826E-2</c:v>
                </c:pt>
                <c:pt idx="49">
                  <c:v>8.3146085387538801E-2</c:v>
                </c:pt>
                <c:pt idx="50">
                  <c:v>7.8079058129275805E-2</c:v>
                </c:pt>
              </c:numCache>
            </c:numRef>
          </c:val>
        </c:ser>
        <c:dLbls/>
        <c:gapWidth val="100"/>
        <c:axId val="123349632"/>
        <c:axId val="120792576"/>
      </c:barChart>
      <c:catAx>
        <c:axId val="123349632"/>
        <c:scaling>
          <c:orientation val="minMax"/>
        </c:scaling>
        <c:axPos val="b"/>
        <c:majorTickMark val="none"/>
        <c:tickLblPos val="nextTo"/>
        <c:txPr>
          <a:bodyPr rot="-5400000" vert="horz"/>
          <a:lstStyle/>
          <a:p>
            <a:pPr>
              <a:defRPr sz="1000">
                <a:latin typeface="Calibri" pitchFamily="34" charset="0"/>
              </a:defRPr>
            </a:pPr>
            <a:endParaRPr lang="en-US"/>
          </a:p>
        </c:txPr>
        <c:crossAx val="120792576"/>
        <c:crosses val="autoZero"/>
        <c:auto val="1"/>
        <c:lblAlgn val="ctr"/>
        <c:lblOffset val="100"/>
      </c:catAx>
      <c:valAx>
        <c:axId val="120792576"/>
        <c:scaling>
          <c:orientation val="minMax"/>
          <c:max val="0.24000000000000105"/>
          <c:min val="0"/>
        </c:scaling>
        <c:axPos val="l"/>
        <c:numFmt formatCode="0%" sourceLinked="0"/>
        <c:tickLblPos val="nextTo"/>
        <c:txPr>
          <a:bodyPr/>
          <a:lstStyle/>
          <a:p>
            <a:pPr>
              <a:defRPr sz="1200" b="0">
                <a:solidFill>
                  <a:schemeClr val="tx1">
                    <a:lumMod val="65000"/>
                    <a:lumOff val="35000"/>
                  </a:schemeClr>
                </a:solidFill>
                <a:latin typeface="Calibri" pitchFamily="34" charset="0"/>
              </a:defRPr>
            </a:pPr>
            <a:endParaRPr lang="en-US"/>
          </a:p>
        </c:txPr>
        <c:crossAx val="123349632"/>
        <c:crosses val="autoZero"/>
        <c:crossBetween val="between"/>
        <c:majorUnit val="2.0000000000000104E-2"/>
      </c:valAx>
    </c:plotArea>
    <c:plotVisOnly val="1"/>
    <c:dispBlanksAs val="gap"/>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8352625793570709E-2"/>
          <c:y val="0.15478854939051001"/>
          <c:w val="0.93061455459093201"/>
          <c:h val="0.71177135511122303"/>
        </c:manualLayout>
      </c:layout>
      <c:barChart>
        <c:barDir val="col"/>
        <c:grouping val="clustered"/>
        <c:ser>
          <c:idx val="0"/>
          <c:order val="0"/>
          <c:tx>
            <c:strRef>
              <c:f>Sheet1!$B$1</c:f>
              <c:strCache>
                <c:ptCount val="1"/>
                <c:pt idx="0">
                  <c:v>FY77 Data</c:v>
                </c:pt>
              </c:strCache>
            </c:strRef>
          </c:tx>
          <c:spPr>
            <a:solidFill>
              <a:schemeClr val="tx2"/>
            </a:solidFill>
          </c:spPr>
          <c:dPt>
            <c:idx val="2"/>
            <c:spPr>
              <a:solidFill>
                <a:schemeClr val="accent4"/>
              </a:solidFill>
            </c:spPr>
          </c:dPt>
          <c:dPt>
            <c:idx val="16"/>
            <c:spPr>
              <a:solidFill>
                <a:schemeClr val="accent4"/>
              </a:solidFill>
            </c:spPr>
          </c:dPt>
          <c:cat>
            <c:strRef>
              <c:f>Sheet1!$A$2:$A$53</c:f>
              <c:strCache>
                <c:ptCount val="52"/>
                <c:pt idx="0">
                  <c:v>AK</c:v>
                </c:pt>
                <c:pt idx="1">
                  <c:v>NY</c:v>
                </c:pt>
                <c:pt idx="2">
                  <c:v>MA</c:v>
                </c:pt>
                <c:pt idx="3">
                  <c:v>VT</c:v>
                </c:pt>
                <c:pt idx="4">
                  <c:v>CA</c:v>
                </c:pt>
                <c:pt idx="5">
                  <c:v>WY</c:v>
                </c:pt>
                <c:pt idx="6">
                  <c:v>MN</c:v>
                </c:pt>
                <c:pt idx="7">
                  <c:v>AZ</c:v>
                </c:pt>
                <c:pt idx="8">
                  <c:v>WI</c:v>
                </c:pt>
                <c:pt idx="9">
                  <c:v>MT</c:v>
                </c:pt>
                <c:pt idx="10">
                  <c:v>HI</c:v>
                </c:pt>
                <c:pt idx="11">
                  <c:v>NE</c:v>
                </c:pt>
                <c:pt idx="12">
                  <c:v>NJ</c:v>
                </c:pt>
                <c:pt idx="13">
                  <c:v>RI</c:v>
                </c:pt>
                <c:pt idx="14">
                  <c:v>DC</c:v>
                </c:pt>
                <c:pt idx="15">
                  <c:v>ND</c:v>
                </c:pt>
                <c:pt idx="16">
                  <c:v>US</c:v>
                </c:pt>
                <c:pt idx="17">
                  <c:v>CO</c:v>
                </c:pt>
                <c:pt idx="18">
                  <c:v>MI</c:v>
                </c:pt>
                <c:pt idx="19">
                  <c:v>MD</c:v>
                </c:pt>
                <c:pt idx="20">
                  <c:v>ME</c:v>
                </c:pt>
                <c:pt idx="21">
                  <c:v>OR</c:v>
                </c:pt>
                <c:pt idx="22">
                  <c:v>SD</c:v>
                </c:pt>
                <c:pt idx="23">
                  <c:v>WA</c:v>
                </c:pt>
                <c:pt idx="24">
                  <c:v>IA</c:v>
                </c:pt>
                <c:pt idx="25">
                  <c:v>CT</c:v>
                </c:pt>
                <c:pt idx="26">
                  <c:v>LA</c:v>
                </c:pt>
                <c:pt idx="27">
                  <c:v>DE</c:v>
                </c:pt>
                <c:pt idx="28">
                  <c:v>PA</c:v>
                </c:pt>
                <c:pt idx="29">
                  <c:v>WV</c:v>
                </c:pt>
                <c:pt idx="30">
                  <c:v>NM</c:v>
                </c:pt>
                <c:pt idx="31">
                  <c:v>IL</c:v>
                </c:pt>
                <c:pt idx="32">
                  <c:v>UT</c:v>
                </c:pt>
                <c:pt idx="33">
                  <c:v>KS</c:v>
                </c:pt>
                <c:pt idx="34">
                  <c:v>NV</c:v>
                </c:pt>
                <c:pt idx="35">
                  <c:v>MS</c:v>
                </c:pt>
                <c:pt idx="36">
                  <c:v>KY</c:v>
                </c:pt>
                <c:pt idx="37">
                  <c:v>GA</c:v>
                </c:pt>
                <c:pt idx="38">
                  <c:v>ID</c:v>
                </c:pt>
                <c:pt idx="39">
                  <c:v>NC</c:v>
                </c:pt>
                <c:pt idx="40">
                  <c:v>VA</c:v>
                </c:pt>
                <c:pt idx="41">
                  <c:v>SC</c:v>
                </c:pt>
                <c:pt idx="42">
                  <c:v>OK</c:v>
                </c:pt>
                <c:pt idx="43">
                  <c:v>TN</c:v>
                </c:pt>
                <c:pt idx="44">
                  <c:v>IN</c:v>
                </c:pt>
                <c:pt idx="45">
                  <c:v>NH</c:v>
                </c:pt>
                <c:pt idx="46">
                  <c:v>TX</c:v>
                </c:pt>
                <c:pt idx="47">
                  <c:v>MO</c:v>
                </c:pt>
                <c:pt idx="48">
                  <c:v>FL</c:v>
                </c:pt>
                <c:pt idx="49">
                  <c:v>AR</c:v>
                </c:pt>
                <c:pt idx="50">
                  <c:v>OH</c:v>
                </c:pt>
                <c:pt idx="51">
                  <c:v>AL</c:v>
                </c:pt>
              </c:strCache>
            </c:strRef>
          </c:cat>
          <c:val>
            <c:numRef>
              <c:f>Sheet1!$B$2:$B$53</c:f>
              <c:numCache>
                <c:formatCode>0.0%</c:formatCode>
                <c:ptCount val="52"/>
                <c:pt idx="0">
                  <c:v>0.18684343131373729</c:v>
                </c:pt>
                <c:pt idx="1">
                  <c:v>0.16449156682903995</c:v>
                </c:pt>
                <c:pt idx="2">
                  <c:v>0.13828926310760781</c:v>
                </c:pt>
                <c:pt idx="3">
                  <c:v>0.13448759830611012</c:v>
                </c:pt>
                <c:pt idx="4">
                  <c:v>0.13190739252101519</c:v>
                </c:pt>
                <c:pt idx="5">
                  <c:v>0.13183209715543243</c:v>
                </c:pt>
                <c:pt idx="6">
                  <c:v>0.12757088176795581</c:v>
                </c:pt>
                <c:pt idx="7">
                  <c:v>0.12750029819097478</c:v>
                </c:pt>
                <c:pt idx="8">
                  <c:v>0.12574639157685966</c:v>
                </c:pt>
                <c:pt idx="9">
                  <c:v>0.11997670943474005</c:v>
                </c:pt>
                <c:pt idx="10">
                  <c:v>0.11905068086413434</c:v>
                </c:pt>
                <c:pt idx="11">
                  <c:v>0.11879961080029192</c:v>
                </c:pt>
                <c:pt idx="12">
                  <c:v>0.11644319277414117</c:v>
                </c:pt>
                <c:pt idx="13">
                  <c:v>0.11565508304865121</c:v>
                </c:pt>
                <c:pt idx="14">
                  <c:v>0.11467080600721799</c:v>
                </c:pt>
                <c:pt idx="15">
                  <c:v>0.11406149116064565</c:v>
                </c:pt>
                <c:pt idx="16">
                  <c:v>0.11393863054063572</c:v>
                </c:pt>
                <c:pt idx="17">
                  <c:v>0.11295249836065573</c:v>
                </c:pt>
                <c:pt idx="18">
                  <c:v>0.11294861743978715</c:v>
                </c:pt>
                <c:pt idx="19">
                  <c:v>0.11191904932502991</c:v>
                </c:pt>
                <c:pt idx="20">
                  <c:v>0.1100352439820325</c:v>
                </c:pt>
                <c:pt idx="21">
                  <c:v>0.10985341176810673</c:v>
                </c:pt>
                <c:pt idx="22">
                  <c:v>0.1082505939727398</c:v>
                </c:pt>
                <c:pt idx="23">
                  <c:v>0.10819838071248652</c:v>
                </c:pt>
                <c:pt idx="24">
                  <c:v>0.1078455581149225</c:v>
                </c:pt>
                <c:pt idx="25">
                  <c:v>0.10770649747385738</c:v>
                </c:pt>
                <c:pt idx="26">
                  <c:v>0.10760786003619753</c:v>
                </c:pt>
                <c:pt idx="27">
                  <c:v>0.10728523023940457</c:v>
                </c:pt>
                <c:pt idx="28">
                  <c:v>0.10727377119458366</c:v>
                </c:pt>
                <c:pt idx="29">
                  <c:v>0.1064862275449102</c:v>
                </c:pt>
                <c:pt idx="30">
                  <c:v>0.10629898382710749</c:v>
                </c:pt>
                <c:pt idx="31">
                  <c:v>0.10625568559154126</c:v>
                </c:pt>
                <c:pt idx="32">
                  <c:v>0.10598042226487524</c:v>
                </c:pt>
                <c:pt idx="33">
                  <c:v>0.10565079365079365</c:v>
                </c:pt>
                <c:pt idx="34">
                  <c:v>0.10549706293706294</c:v>
                </c:pt>
                <c:pt idx="35">
                  <c:v>0.10406766963716066</c:v>
                </c:pt>
                <c:pt idx="36">
                  <c:v>0.10176705706698</c:v>
                </c:pt>
                <c:pt idx="37">
                  <c:v>0.10121564033456489</c:v>
                </c:pt>
                <c:pt idx="38">
                  <c:v>0.10082324187226196</c:v>
                </c:pt>
                <c:pt idx="39">
                  <c:v>0.10054931577291182</c:v>
                </c:pt>
                <c:pt idx="40">
                  <c:v>9.8138968278672328E-2</c:v>
                </c:pt>
                <c:pt idx="41">
                  <c:v>9.7809246405552802E-2</c:v>
                </c:pt>
                <c:pt idx="42">
                  <c:v>9.6382755715489279E-2</c:v>
                </c:pt>
                <c:pt idx="43">
                  <c:v>9.5891026274688138E-2</c:v>
                </c:pt>
                <c:pt idx="44">
                  <c:v>9.4233170339150671E-2</c:v>
                </c:pt>
                <c:pt idx="45">
                  <c:v>9.3673570984087504E-2</c:v>
                </c:pt>
                <c:pt idx="46">
                  <c:v>9.1979548527274732E-2</c:v>
                </c:pt>
                <c:pt idx="47">
                  <c:v>9.1649766124869012E-2</c:v>
                </c:pt>
                <c:pt idx="48">
                  <c:v>9.1411145095882912E-2</c:v>
                </c:pt>
                <c:pt idx="49">
                  <c:v>8.9904806465333928E-2</c:v>
                </c:pt>
                <c:pt idx="50">
                  <c:v>8.9062144220314859E-2</c:v>
                </c:pt>
                <c:pt idx="51">
                  <c:v>8.8003893058161364E-2</c:v>
                </c:pt>
              </c:numCache>
            </c:numRef>
          </c:val>
        </c:ser>
        <c:dLbls/>
        <c:gapWidth val="100"/>
        <c:axId val="99697408"/>
        <c:axId val="99698944"/>
      </c:barChart>
      <c:catAx>
        <c:axId val="99697408"/>
        <c:scaling>
          <c:orientation val="minMax"/>
        </c:scaling>
        <c:axPos val="b"/>
        <c:majorTickMark val="none"/>
        <c:tickLblPos val="nextTo"/>
        <c:txPr>
          <a:bodyPr rot="-5400000" vert="horz"/>
          <a:lstStyle/>
          <a:p>
            <a:pPr>
              <a:defRPr sz="1000">
                <a:latin typeface="Calibri" pitchFamily="34" charset="0"/>
              </a:defRPr>
            </a:pPr>
            <a:endParaRPr lang="en-US"/>
          </a:p>
        </c:txPr>
        <c:crossAx val="99698944"/>
        <c:crosses val="autoZero"/>
        <c:auto val="1"/>
        <c:lblAlgn val="ctr"/>
        <c:lblOffset val="100"/>
      </c:catAx>
      <c:valAx>
        <c:axId val="99698944"/>
        <c:scaling>
          <c:orientation val="minMax"/>
          <c:max val="0.220000000000001"/>
          <c:min val="0"/>
        </c:scaling>
        <c:axPos val="l"/>
        <c:numFmt formatCode="0%" sourceLinked="0"/>
        <c:tickLblPos val="nextTo"/>
        <c:txPr>
          <a:bodyPr/>
          <a:lstStyle/>
          <a:p>
            <a:pPr>
              <a:defRPr sz="1200" b="0">
                <a:solidFill>
                  <a:schemeClr val="tx1">
                    <a:lumMod val="65000"/>
                    <a:lumOff val="35000"/>
                  </a:schemeClr>
                </a:solidFill>
                <a:latin typeface="Calibri" pitchFamily="34" charset="0"/>
              </a:defRPr>
            </a:pPr>
            <a:endParaRPr lang="en-US"/>
          </a:p>
        </c:txPr>
        <c:crossAx val="99697408"/>
        <c:crosses val="autoZero"/>
        <c:crossBetween val="between"/>
        <c:majorUnit val="2.0000000000000104E-2"/>
      </c:valAx>
    </c:plotArea>
    <c:plotVisOnly val="1"/>
    <c:dispBlanksAs val="gap"/>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26587466040418E-2"/>
          <c:y val="0.11546287964004498"/>
          <c:w val="0.95353970008134892"/>
          <c:h val="0.79659223847019134"/>
        </c:manualLayout>
      </c:layout>
      <c:barChart>
        <c:barDir val="col"/>
        <c:grouping val="clustered"/>
        <c:ser>
          <c:idx val="0"/>
          <c:order val="0"/>
          <c:tx>
            <c:strRef>
              <c:f>Sheet1!$B$1</c:f>
              <c:strCache>
                <c:ptCount val="1"/>
                <c:pt idx="0">
                  <c:v>% Chg. 1977-2010</c:v>
                </c:pt>
              </c:strCache>
            </c:strRef>
          </c:tx>
          <c:spPr>
            <a:solidFill>
              <a:srgbClr val="338BB2"/>
            </a:solidFill>
          </c:spPr>
          <c:dPt>
            <c:idx val="0"/>
            <c:spPr>
              <a:solidFill>
                <a:srgbClr val="338BB2"/>
              </a:solidFill>
              <a:ln>
                <a:noFill/>
              </a:ln>
            </c:spPr>
          </c:dPt>
          <c:dPt>
            <c:idx val="27"/>
          </c:dPt>
          <c:dPt>
            <c:idx val="28"/>
            <c:spPr>
              <a:solidFill>
                <a:srgbClr val="E68900"/>
              </a:solidFill>
            </c:spPr>
          </c:dPt>
          <c:dPt>
            <c:idx val="49"/>
            <c:spPr>
              <a:solidFill>
                <a:srgbClr val="E68900"/>
              </a:solidFill>
            </c:spPr>
          </c:dPt>
          <c:cat>
            <c:strRef>
              <c:f>Sheet1!$A$2:$A$52</c:f>
              <c:strCache>
                <c:ptCount val="51"/>
                <c:pt idx="0">
                  <c:v>ND</c:v>
                </c:pt>
                <c:pt idx="1">
                  <c:v>AK </c:v>
                </c:pt>
                <c:pt idx="2">
                  <c:v>OH</c:v>
                </c:pt>
                <c:pt idx="3">
                  <c:v>AR </c:v>
                </c:pt>
                <c:pt idx="4">
                  <c:v>ME </c:v>
                </c:pt>
                <c:pt idx="5">
                  <c:v>WV</c:v>
                </c:pt>
                <c:pt idx="6">
                  <c:v>IN </c:v>
                </c:pt>
                <c:pt idx="7">
                  <c:v>WY</c:v>
                </c:pt>
                <c:pt idx="8">
                  <c:v>CT </c:v>
                </c:pt>
                <c:pt idx="9">
                  <c:v>DE</c:v>
                </c:pt>
                <c:pt idx="10">
                  <c:v>IL </c:v>
                </c:pt>
                <c:pt idx="11">
                  <c:v>NJ</c:v>
                </c:pt>
                <c:pt idx="12">
                  <c:v>NC</c:v>
                </c:pt>
                <c:pt idx="13">
                  <c:v>KY </c:v>
                </c:pt>
                <c:pt idx="14">
                  <c:v>PA</c:v>
                </c:pt>
                <c:pt idx="15">
                  <c:v>NM</c:v>
                </c:pt>
                <c:pt idx="16">
                  <c:v>NV</c:v>
                </c:pt>
                <c:pt idx="17">
                  <c:v>KS </c:v>
                </c:pt>
                <c:pt idx="18">
                  <c:v>IA </c:v>
                </c:pt>
                <c:pt idx="19">
                  <c:v>TX</c:v>
                </c:pt>
                <c:pt idx="20">
                  <c:v>RI</c:v>
                </c:pt>
                <c:pt idx="21">
                  <c:v>HI </c:v>
                </c:pt>
                <c:pt idx="22">
                  <c:v>FL </c:v>
                </c:pt>
                <c:pt idx="23">
                  <c:v>MO </c:v>
                </c:pt>
                <c:pt idx="24">
                  <c:v>NH</c:v>
                </c:pt>
                <c:pt idx="25">
                  <c:v>MS </c:v>
                </c:pt>
                <c:pt idx="26">
                  <c:v>AL </c:v>
                </c:pt>
                <c:pt idx="27">
                  <c:v>UT</c:v>
                </c:pt>
                <c:pt idx="28">
                  <c:v>U.S.</c:v>
                </c:pt>
                <c:pt idx="29">
                  <c:v>SC</c:v>
                </c:pt>
                <c:pt idx="30">
                  <c:v>WI</c:v>
                </c:pt>
                <c:pt idx="31">
                  <c:v>ID </c:v>
                </c:pt>
                <c:pt idx="32">
                  <c:v>VT</c:v>
                </c:pt>
                <c:pt idx="33">
                  <c:v>NY</c:v>
                </c:pt>
                <c:pt idx="34">
                  <c:v>OR</c:v>
                </c:pt>
                <c:pt idx="35">
                  <c:v>MI </c:v>
                </c:pt>
                <c:pt idx="36">
                  <c:v>WA</c:v>
                </c:pt>
                <c:pt idx="37">
                  <c:v>MN </c:v>
                </c:pt>
                <c:pt idx="38">
                  <c:v>OK</c:v>
                </c:pt>
                <c:pt idx="39">
                  <c:v>MD </c:v>
                </c:pt>
                <c:pt idx="40">
                  <c:v>VA</c:v>
                </c:pt>
                <c:pt idx="41">
                  <c:v>GA </c:v>
                </c:pt>
                <c:pt idx="42">
                  <c:v>LA </c:v>
                </c:pt>
                <c:pt idx="43">
                  <c:v>CO </c:v>
                </c:pt>
                <c:pt idx="44">
                  <c:v>CA </c:v>
                </c:pt>
                <c:pt idx="45">
                  <c:v>NE</c:v>
                </c:pt>
                <c:pt idx="46">
                  <c:v>TN</c:v>
                </c:pt>
                <c:pt idx="47">
                  <c:v>MT</c:v>
                </c:pt>
                <c:pt idx="48">
                  <c:v>AZ </c:v>
                </c:pt>
                <c:pt idx="49">
                  <c:v>MA </c:v>
                </c:pt>
                <c:pt idx="50">
                  <c:v>SD</c:v>
                </c:pt>
              </c:strCache>
            </c:strRef>
          </c:cat>
          <c:val>
            <c:numRef>
              <c:f>Sheet1!$B$2:$B$52</c:f>
              <c:numCache>
                <c:formatCode>0.00%</c:formatCode>
                <c:ptCount val="51"/>
                <c:pt idx="0">
                  <c:v>0.35489834377341062</c:v>
                </c:pt>
                <c:pt idx="1">
                  <c:v>0.21550861054584849</c:v>
                </c:pt>
                <c:pt idx="2">
                  <c:v>0.18829394749836179</c:v>
                </c:pt>
                <c:pt idx="3">
                  <c:v>0.13875486591261738</c:v>
                </c:pt>
                <c:pt idx="4">
                  <c:v>0.10614024818128034</c:v>
                </c:pt>
                <c:pt idx="5">
                  <c:v>8.1939767364561739E-2</c:v>
                </c:pt>
                <c:pt idx="6">
                  <c:v>8.1836965217448765E-2</c:v>
                </c:pt>
                <c:pt idx="7">
                  <c:v>4.7876625896283852E-2</c:v>
                </c:pt>
                <c:pt idx="8">
                  <c:v>3.5605491815427409E-2</c:v>
                </c:pt>
                <c:pt idx="9">
                  <c:v>3.2780005507307045E-2</c:v>
                </c:pt>
                <c:pt idx="10">
                  <c:v>1.118561113644013E-2</c:v>
                </c:pt>
                <c:pt idx="11">
                  <c:v>6.7886004012805206E-3</c:v>
                </c:pt>
                <c:pt idx="12">
                  <c:v>-1.2533175818443841E-2</c:v>
                </c:pt>
                <c:pt idx="13">
                  <c:v>-1.4091156470460759E-2</c:v>
                </c:pt>
                <c:pt idx="14">
                  <c:v>-1.5416125871575245E-2</c:v>
                </c:pt>
                <c:pt idx="15">
                  <c:v>-2.2096269977299673E-2</c:v>
                </c:pt>
                <c:pt idx="16">
                  <c:v>-2.2361733989662173E-2</c:v>
                </c:pt>
                <c:pt idx="17">
                  <c:v>-2.4551887605487092E-2</c:v>
                </c:pt>
                <c:pt idx="18">
                  <c:v>-3.0376533899499143E-2</c:v>
                </c:pt>
                <c:pt idx="19">
                  <c:v>-3.0615586188338203E-2</c:v>
                </c:pt>
                <c:pt idx="20">
                  <c:v>-3.0615860879429985E-2</c:v>
                </c:pt>
                <c:pt idx="21">
                  <c:v>-3.9931978434066477E-2</c:v>
                </c:pt>
                <c:pt idx="22">
                  <c:v>-3.9978578409414128E-2</c:v>
                </c:pt>
                <c:pt idx="23">
                  <c:v>-4.1160730055910713E-2</c:v>
                </c:pt>
                <c:pt idx="24">
                  <c:v>-4.5052177558443096E-2</c:v>
                </c:pt>
                <c:pt idx="25">
                  <c:v>-4.885124004585302E-2</c:v>
                </c:pt>
                <c:pt idx="26">
                  <c:v>-5.1707699857745502E-2</c:v>
                </c:pt>
                <c:pt idx="27">
                  <c:v>-6.9916993334915578E-2</c:v>
                </c:pt>
                <c:pt idx="28">
                  <c:v>-7.2988205986367058E-2</c:v>
                </c:pt>
                <c:pt idx="29">
                  <c:v>-8.2413865905132069E-2</c:v>
                </c:pt>
                <c:pt idx="30">
                  <c:v>-8.327961541114845E-2</c:v>
                </c:pt>
                <c:pt idx="31">
                  <c:v>-8.3903526097090064E-2</c:v>
                </c:pt>
                <c:pt idx="32">
                  <c:v>-8.4173700108760907E-2</c:v>
                </c:pt>
                <c:pt idx="33">
                  <c:v>-9.1265888376240126E-2</c:v>
                </c:pt>
                <c:pt idx="34">
                  <c:v>-9.4805262202068891E-2</c:v>
                </c:pt>
                <c:pt idx="35">
                  <c:v>-9.6603602208491041E-2</c:v>
                </c:pt>
                <c:pt idx="36">
                  <c:v>-9.9231118257806547E-2</c:v>
                </c:pt>
                <c:pt idx="37">
                  <c:v>-9.93105524960117E-2</c:v>
                </c:pt>
                <c:pt idx="38">
                  <c:v>-0.10019263709960123</c:v>
                </c:pt>
                <c:pt idx="39">
                  <c:v>-0.10105379745627457</c:v>
                </c:pt>
                <c:pt idx="40">
                  <c:v>-0.1011482690172099</c:v>
                </c:pt>
                <c:pt idx="41">
                  <c:v>-0.10913378922807994</c:v>
                </c:pt>
                <c:pt idx="42">
                  <c:v>-0.10939435741788804</c:v>
                </c:pt>
                <c:pt idx="43">
                  <c:v>-0.12168438344413719</c:v>
                </c:pt>
                <c:pt idx="44">
                  <c:v>-0.12847378734413631</c:v>
                </c:pt>
                <c:pt idx="45">
                  <c:v>-0.13094564249263824</c:v>
                </c:pt>
                <c:pt idx="46">
                  <c:v>-0.13291067352476085</c:v>
                </c:pt>
                <c:pt idx="47">
                  <c:v>-0.18362759648764124</c:v>
                </c:pt>
                <c:pt idx="48">
                  <c:v>-0.2360614630355255</c:v>
                </c:pt>
                <c:pt idx="49">
                  <c:v>-0.24995591140314152</c:v>
                </c:pt>
                <c:pt idx="50">
                  <c:v>-0.27871935604401327</c:v>
                </c:pt>
              </c:numCache>
            </c:numRef>
          </c:val>
        </c:ser>
        <c:dLbls/>
        <c:gapWidth val="100"/>
        <c:axId val="123374208"/>
        <c:axId val="123544704"/>
      </c:barChart>
      <c:catAx>
        <c:axId val="123374208"/>
        <c:scaling>
          <c:orientation val="minMax"/>
        </c:scaling>
        <c:axPos val="b"/>
        <c:majorTickMark val="none"/>
        <c:tickLblPos val="low"/>
        <c:txPr>
          <a:bodyPr/>
          <a:lstStyle/>
          <a:p>
            <a:pPr>
              <a:defRPr sz="1000">
                <a:latin typeface="Calibri" pitchFamily="34" charset="0"/>
              </a:defRPr>
            </a:pPr>
            <a:endParaRPr lang="en-US"/>
          </a:p>
        </c:txPr>
        <c:crossAx val="123544704"/>
        <c:crosses val="autoZero"/>
        <c:auto val="1"/>
        <c:lblAlgn val="ctr"/>
        <c:lblOffset val="100"/>
      </c:catAx>
      <c:valAx>
        <c:axId val="123544704"/>
        <c:scaling>
          <c:orientation val="minMax"/>
          <c:max val="0.2"/>
          <c:min val="-0.30000000000000004"/>
        </c:scaling>
        <c:axPos val="l"/>
        <c:numFmt formatCode="0%" sourceLinked="0"/>
        <c:tickLblPos val="nextTo"/>
        <c:txPr>
          <a:bodyPr/>
          <a:lstStyle/>
          <a:p>
            <a:pPr>
              <a:defRPr sz="1400" b="0">
                <a:solidFill>
                  <a:schemeClr val="tx1">
                    <a:lumMod val="65000"/>
                    <a:lumOff val="35000"/>
                  </a:schemeClr>
                </a:solidFill>
                <a:latin typeface="Calibri" pitchFamily="34" charset="0"/>
              </a:defRPr>
            </a:pPr>
            <a:endParaRPr lang="en-US"/>
          </a:p>
        </c:txPr>
        <c:crossAx val="123374208"/>
        <c:crosses val="autoZero"/>
        <c:crossBetween val="between"/>
        <c:majorUnit val="0.05"/>
      </c:valAx>
    </c:plotArea>
    <c:plotVisOnly val="1"/>
    <c:dispBlanksAs val="gap"/>
  </c:chart>
  <c:txPr>
    <a:bodyPr/>
    <a:lstStyle/>
    <a:p>
      <a:pPr>
        <a:defRPr sz="18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6059974581156153E-2"/>
          <c:y val="3.3465004644647953E-2"/>
          <c:w val="0.9098149704502323"/>
          <c:h val="0.90675091240918781"/>
        </c:manualLayout>
      </c:layout>
      <c:barChart>
        <c:barDir val="col"/>
        <c:grouping val="stacked"/>
        <c:ser>
          <c:idx val="0"/>
          <c:order val="0"/>
          <c:tx>
            <c:strRef>
              <c:f>Sheet1!$B$1</c:f>
              <c:strCache>
                <c:ptCount val="1"/>
                <c:pt idx="0">
                  <c:v>Column1</c:v>
                </c:pt>
              </c:strCache>
            </c:strRef>
          </c:tx>
          <c:spPr>
            <a:solidFill>
              <a:schemeClr val="tx2">
                <a:lumMod val="50000"/>
              </a:schemeClr>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c:v>
                </c:pt>
                <c:pt idx="13">
                  <c:v>FY14</c:v>
                </c:pt>
              </c:strCache>
            </c:strRef>
          </c:cat>
          <c:val>
            <c:numRef>
              <c:f>Sheet1!$B$2:$B$15</c:f>
              <c:numCache>
                <c:formatCode>General</c:formatCode>
                <c:ptCount val="14"/>
                <c:pt idx="0">
                  <c:v>4.4982307060193811</c:v>
                </c:pt>
                <c:pt idx="1">
                  <c:v>4.7346110678975846</c:v>
                </c:pt>
                <c:pt idx="2">
                  <c:v>4.6529459003656974</c:v>
                </c:pt>
                <c:pt idx="3">
                  <c:v>4.2834990348788331</c:v>
                </c:pt>
                <c:pt idx="4">
                  <c:v>4.1357768524537395</c:v>
                </c:pt>
                <c:pt idx="5">
                  <c:v>4.0522549283934248</c:v>
                </c:pt>
                <c:pt idx="6">
                  <c:v>4.114726411670997</c:v>
                </c:pt>
                <c:pt idx="7">
                  <c:v>4.1530719930912117</c:v>
                </c:pt>
                <c:pt idx="8">
                  <c:v>4.295750702418883</c:v>
                </c:pt>
                <c:pt idx="9">
                  <c:v>4.3626197129996251</c:v>
                </c:pt>
                <c:pt idx="10">
                  <c:v>4.2650248102135482</c:v>
                </c:pt>
                <c:pt idx="11">
                  <c:v>4.0864883707880173</c:v>
                </c:pt>
                <c:pt idx="12">
                  <c:v>4.2343510667316782</c:v>
                </c:pt>
                <c:pt idx="13">
                  <c:v>4.301214590999999</c:v>
                </c:pt>
              </c:numCache>
            </c:numRef>
          </c:val>
        </c:ser>
        <c:dLbls/>
        <c:gapWidth val="118"/>
        <c:overlap val="100"/>
        <c:axId val="125024128"/>
        <c:axId val="125025664"/>
      </c:barChart>
      <c:catAx>
        <c:axId val="125024128"/>
        <c:scaling>
          <c:orientation val="minMax"/>
        </c:scaling>
        <c:axPos val="b"/>
        <c:numFmt formatCode="@" sourceLinked="0"/>
        <c:majorTickMark val="none"/>
        <c:tickLblPos val="nextTo"/>
        <c:txPr>
          <a:bodyPr/>
          <a:lstStyle/>
          <a:p>
            <a:pPr>
              <a:defRPr sz="1200" b="1">
                <a:solidFill>
                  <a:schemeClr val="tx1"/>
                </a:solidFill>
              </a:defRPr>
            </a:pPr>
            <a:endParaRPr lang="en-US"/>
          </a:p>
        </c:txPr>
        <c:crossAx val="125025664"/>
        <c:crosses val="autoZero"/>
        <c:auto val="1"/>
        <c:lblAlgn val="ctr"/>
        <c:lblOffset val="100"/>
      </c:catAx>
      <c:valAx>
        <c:axId val="125025664"/>
        <c:scaling>
          <c:orientation val="minMax"/>
          <c:max val="5"/>
          <c:min val="0"/>
        </c:scaling>
        <c:axPos val="l"/>
        <c:numFmt formatCode="&quot;$&quot;#,##0.0" sourceLinked="0"/>
        <c:tickLblPos val="nextTo"/>
        <c:txPr>
          <a:bodyPr/>
          <a:lstStyle/>
          <a:p>
            <a:pPr>
              <a:defRPr sz="1400">
                <a:solidFill>
                  <a:schemeClr val="bg1">
                    <a:lumMod val="50000"/>
                  </a:schemeClr>
                </a:solidFill>
              </a:defRPr>
            </a:pPr>
            <a:endParaRPr lang="en-US"/>
          </a:p>
        </c:txPr>
        <c:crossAx val="125024128"/>
        <c:crosses val="autoZero"/>
        <c:crossBetween val="between"/>
      </c:valAx>
      <c:spPr>
        <a:noFill/>
        <a:ln>
          <a:noFill/>
        </a:ln>
      </c:spPr>
    </c:plotArea>
    <c:plotVisOnly val="1"/>
    <c:dispBlanksAs val="gap"/>
  </c:chart>
  <c:spPr>
    <a:noFill/>
  </c:spPr>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4789151111598201E-2"/>
          <c:y val="3.3465004644647953E-2"/>
          <c:w val="0.91151514870586947"/>
          <c:h val="0.90675091240918781"/>
        </c:manualLayout>
      </c:layout>
      <c:barChart>
        <c:barDir val="col"/>
        <c:grouping val="stacked"/>
        <c:ser>
          <c:idx val="0"/>
          <c:order val="0"/>
          <c:tx>
            <c:strRef>
              <c:f>Sheet1!$B$1</c:f>
              <c:strCache>
                <c:ptCount val="1"/>
                <c:pt idx="0">
                  <c:v>Column1</c:v>
                </c:pt>
              </c:strCache>
            </c:strRef>
          </c:tx>
          <c:spPr>
            <a:solidFill>
              <a:schemeClr val="accent4"/>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c:v>
                </c:pt>
                <c:pt idx="13">
                  <c:v>FY14</c:v>
                </c:pt>
              </c:strCache>
            </c:strRef>
          </c:cat>
          <c:val>
            <c:numRef>
              <c:f>Sheet1!$B$2:$B$15</c:f>
              <c:numCache>
                <c:formatCode>General</c:formatCode>
                <c:ptCount val="14"/>
                <c:pt idx="0">
                  <c:v>1.7179957360519809</c:v>
                </c:pt>
                <c:pt idx="1">
                  <c:v>1.6793355482635448</c:v>
                </c:pt>
                <c:pt idx="2">
                  <c:v>1.449227704731052</c:v>
                </c:pt>
                <c:pt idx="3">
                  <c:v>1.3947922390333725</c:v>
                </c:pt>
                <c:pt idx="4">
                  <c:v>1.3884620927717291</c:v>
                </c:pt>
                <c:pt idx="5">
                  <c:v>1.3711427697881073</c:v>
                </c:pt>
                <c:pt idx="6">
                  <c:v>1.5298293145098432</c:v>
                </c:pt>
                <c:pt idx="7">
                  <c:v>1.4947735283504346</c:v>
                </c:pt>
                <c:pt idx="8">
                  <c:v>1.3353499671973668</c:v>
                </c:pt>
                <c:pt idx="9">
                  <c:v>1.0469953133006025</c:v>
                </c:pt>
                <c:pt idx="10">
                  <c:v>0.98440384326514763</c:v>
                </c:pt>
                <c:pt idx="11">
                  <c:v>0.96788761212281949</c:v>
                </c:pt>
                <c:pt idx="12">
                  <c:v>0.9476635277600588</c:v>
                </c:pt>
                <c:pt idx="13">
                  <c:v>0.96226029300000004</c:v>
                </c:pt>
              </c:numCache>
            </c:numRef>
          </c:val>
        </c:ser>
        <c:dLbls/>
        <c:gapWidth val="118"/>
        <c:overlap val="100"/>
        <c:axId val="125053952"/>
        <c:axId val="110232320"/>
      </c:barChart>
      <c:catAx>
        <c:axId val="125053952"/>
        <c:scaling>
          <c:orientation val="minMax"/>
        </c:scaling>
        <c:axPos val="b"/>
        <c:numFmt formatCode="@" sourceLinked="0"/>
        <c:majorTickMark val="none"/>
        <c:tickLblPos val="nextTo"/>
        <c:txPr>
          <a:bodyPr/>
          <a:lstStyle/>
          <a:p>
            <a:pPr>
              <a:defRPr sz="1200" b="1">
                <a:solidFill>
                  <a:schemeClr val="tx1"/>
                </a:solidFill>
              </a:defRPr>
            </a:pPr>
            <a:endParaRPr lang="en-US"/>
          </a:p>
        </c:txPr>
        <c:crossAx val="110232320"/>
        <c:crosses val="autoZero"/>
        <c:auto val="1"/>
        <c:lblAlgn val="ctr"/>
        <c:lblOffset val="100"/>
      </c:catAx>
      <c:valAx>
        <c:axId val="110232320"/>
        <c:scaling>
          <c:orientation val="minMax"/>
          <c:max val="1.8"/>
          <c:min val="0"/>
        </c:scaling>
        <c:axPos val="l"/>
        <c:numFmt formatCode="&quot;$&quot;#,##0.0" sourceLinked="0"/>
        <c:tickLblPos val="nextTo"/>
        <c:txPr>
          <a:bodyPr/>
          <a:lstStyle/>
          <a:p>
            <a:pPr>
              <a:defRPr sz="1400">
                <a:solidFill>
                  <a:schemeClr val="bg1">
                    <a:lumMod val="50000"/>
                  </a:schemeClr>
                </a:solidFill>
              </a:defRPr>
            </a:pPr>
            <a:endParaRPr lang="en-US"/>
          </a:p>
        </c:txPr>
        <c:crossAx val="125053952"/>
        <c:crosses val="autoZero"/>
        <c:crossBetween val="between"/>
      </c:valAx>
      <c:spPr>
        <a:noFill/>
        <a:ln>
          <a:noFill/>
        </a:ln>
      </c:spPr>
    </c:plotArea>
    <c:plotVisOnly val="1"/>
    <c:dispBlanksAs val="gap"/>
  </c:chart>
  <c:spPr>
    <a:noFill/>
  </c:spPr>
  <c:txPr>
    <a:bodyPr/>
    <a:lstStyle/>
    <a:p>
      <a:pPr>
        <a:defRPr sz="1800"/>
      </a:pPr>
      <a:endParaRPr lang="en-US"/>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08705161854764E-2"/>
          <c:y val="3.3465004644647953E-2"/>
          <c:w val="0.89937975443747564"/>
          <c:h val="0.90675091240918781"/>
        </c:manualLayout>
      </c:layout>
      <c:barChart>
        <c:barDir val="col"/>
        <c:grouping val="stacked"/>
        <c:ser>
          <c:idx val="0"/>
          <c:order val="0"/>
          <c:tx>
            <c:strRef>
              <c:f>Sheet1!$B$1</c:f>
              <c:strCache>
                <c:ptCount val="1"/>
                <c:pt idx="0">
                  <c:v>Column1</c:v>
                </c:pt>
              </c:strCache>
            </c:strRef>
          </c:tx>
          <c:spPr>
            <a:solidFill>
              <a:schemeClr val="accent1">
                <a:lumMod val="40000"/>
                <a:lumOff val="60000"/>
              </a:schemeClr>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 </c:v>
                </c:pt>
                <c:pt idx="13">
                  <c:v>FY14</c:v>
                </c:pt>
              </c:strCache>
            </c:strRef>
          </c:cat>
          <c:val>
            <c:numRef>
              <c:f>Sheet1!$B$2:$B$15</c:f>
              <c:numCache>
                <c:formatCode>General</c:formatCode>
                <c:ptCount val="14"/>
                <c:pt idx="0">
                  <c:v>703.97587652991763</c:v>
                </c:pt>
                <c:pt idx="1">
                  <c:v>668.80044760975409</c:v>
                </c:pt>
                <c:pt idx="2">
                  <c:v>601.45245808369805</c:v>
                </c:pt>
                <c:pt idx="3">
                  <c:v>565.46851542151319</c:v>
                </c:pt>
                <c:pt idx="4">
                  <c:v>552.66911760330777</c:v>
                </c:pt>
                <c:pt idx="5">
                  <c:v>561.4288358210232</c:v>
                </c:pt>
                <c:pt idx="6">
                  <c:v>588.02980710054271</c:v>
                </c:pt>
                <c:pt idx="7">
                  <c:v>612.47637242487485</c:v>
                </c:pt>
                <c:pt idx="8">
                  <c:v>623.99788474595368</c:v>
                </c:pt>
                <c:pt idx="9">
                  <c:v>559.73013791973335</c:v>
                </c:pt>
                <c:pt idx="10">
                  <c:v>553.51576335817174</c:v>
                </c:pt>
                <c:pt idx="11">
                  <c:v>523.86353298093081</c:v>
                </c:pt>
                <c:pt idx="12">
                  <c:v>507.36421626988596</c:v>
                </c:pt>
                <c:pt idx="13">
                  <c:v>501.06328793999995</c:v>
                </c:pt>
              </c:numCache>
            </c:numRef>
          </c:val>
        </c:ser>
        <c:dLbls/>
        <c:gapWidth val="118"/>
        <c:overlap val="100"/>
        <c:axId val="126621568"/>
        <c:axId val="126623104"/>
      </c:barChart>
      <c:catAx>
        <c:axId val="126621568"/>
        <c:scaling>
          <c:orientation val="minMax"/>
        </c:scaling>
        <c:axPos val="b"/>
        <c:numFmt formatCode="@" sourceLinked="0"/>
        <c:majorTickMark val="none"/>
        <c:tickLblPos val="nextTo"/>
        <c:txPr>
          <a:bodyPr/>
          <a:lstStyle/>
          <a:p>
            <a:pPr>
              <a:defRPr sz="1200" b="1">
                <a:solidFill>
                  <a:schemeClr val="tx1"/>
                </a:solidFill>
              </a:defRPr>
            </a:pPr>
            <a:endParaRPr lang="en-US"/>
          </a:p>
        </c:txPr>
        <c:crossAx val="126623104"/>
        <c:crosses val="autoZero"/>
        <c:auto val="1"/>
        <c:lblAlgn val="ctr"/>
        <c:lblOffset val="100"/>
      </c:catAx>
      <c:valAx>
        <c:axId val="126623104"/>
        <c:scaling>
          <c:orientation val="minMax"/>
        </c:scaling>
        <c:axPos val="l"/>
        <c:numFmt formatCode="&quot;$&quot;#,##0" sourceLinked="0"/>
        <c:tickLblPos val="nextTo"/>
        <c:txPr>
          <a:bodyPr/>
          <a:lstStyle/>
          <a:p>
            <a:pPr>
              <a:defRPr sz="1400">
                <a:solidFill>
                  <a:schemeClr val="bg1">
                    <a:lumMod val="50000"/>
                  </a:schemeClr>
                </a:solidFill>
              </a:defRPr>
            </a:pPr>
            <a:endParaRPr lang="en-US"/>
          </a:p>
        </c:txPr>
        <c:crossAx val="126621568"/>
        <c:crosses val="autoZero"/>
        <c:crossBetween val="between"/>
      </c:valAx>
      <c:spPr>
        <a:noFill/>
        <a:ln>
          <a:noFill/>
        </a:ln>
      </c:spPr>
    </c:plotArea>
    <c:plotVisOnly val="1"/>
    <c:dispBlanksAs val="gap"/>
  </c:chart>
  <c:spPr>
    <a:noFill/>
  </c:spPr>
  <c:txPr>
    <a:bodyPr/>
    <a:lstStyle/>
    <a:p>
      <a:pPr>
        <a:defRPr sz="18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9.1608705161854764E-2"/>
          <c:y val="3.3465004644647953E-2"/>
          <c:w val="0.89937975443747564"/>
          <c:h val="0.90675091240918781"/>
        </c:manualLayout>
      </c:layout>
      <c:barChart>
        <c:barDir val="col"/>
        <c:grouping val="stacked"/>
        <c:ser>
          <c:idx val="0"/>
          <c:order val="0"/>
          <c:tx>
            <c:strRef>
              <c:f>Sheet1!$B$1</c:f>
              <c:strCache>
                <c:ptCount val="1"/>
                <c:pt idx="0">
                  <c:v>Column1</c:v>
                </c:pt>
              </c:strCache>
            </c:strRef>
          </c:tx>
          <c:spPr>
            <a:solidFill>
              <a:schemeClr val="accent5"/>
            </a:solidFill>
          </c:spPr>
          <c:cat>
            <c:strRef>
              <c:f>Sheet1!$A$2:$A$15</c:f>
              <c:strCache>
                <c:ptCount val="14"/>
                <c:pt idx="0">
                  <c:v>FY01</c:v>
                </c:pt>
                <c:pt idx="1">
                  <c:v>FY02</c:v>
                </c:pt>
                <c:pt idx="2">
                  <c:v>FY03 </c:v>
                </c:pt>
                <c:pt idx="3">
                  <c:v>FY04 </c:v>
                </c:pt>
                <c:pt idx="4">
                  <c:v>FY05 </c:v>
                </c:pt>
                <c:pt idx="5">
                  <c:v>FY06</c:v>
                </c:pt>
                <c:pt idx="6">
                  <c:v>FY07 </c:v>
                </c:pt>
                <c:pt idx="7">
                  <c:v>FY08 </c:v>
                </c:pt>
                <c:pt idx="8">
                  <c:v>FY09 </c:v>
                </c:pt>
                <c:pt idx="9">
                  <c:v>FY10</c:v>
                </c:pt>
                <c:pt idx="10">
                  <c:v>FY11</c:v>
                </c:pt>
                <c:pt idx="11">
                  <c:v>FY12</c:v>
                </c:pt>
                <c:pt idx="12">
                  <c:v>FY13 </c:v>
                </c:pt>
                <c:pt idx="13">
                  <c:v>FY14</c:v>
                </c:pt>
              </c:strCache>
            </c:strRef>
          </c:cat>
          <c:val>
            <c:numRef>
              <c:f>Sheet1!$B$2:$B$15</c:f>
              <c:numCache>
                <c:formatCode>General</c:formatCode>
                <c:ptCount val="14"/>
                <c:pt idx="0">
                  <c:v>1.4750187007876843</c:v>
                </c:pt>
                <c:pt idx="1">
                  <c:v>1.3646581289440702</c:v>
                </c:pt>
                <c:pt idx="2">
                  <c:v>1.2625324890368692</c:v>
                </c:pt>
                <c:pt idx="3">
                  <c:v>1.0519826043279714</c:v>
                </c:pt>
                <c:pt idx="4">
                  <c:v>1.123639751829997</c:v>
                </c:pt>
                <c:pt idx="5">
                  <c:v>1.1662232840581319</c:v>
                </c:pt>
                <c:pt idx="6">
                  <c:v>1.3617672986448792</c:v>
                </c:pt>
                <c:pt idx="7">
                  <c:v>1.2111482560912863</c:v>
                </c:pt>
                <c:pt idx="8">
                  <c:v>1.196666528352359</c:v>
                </c:pt>
                <c:pt idx="9">
                  <c:v>1.1762177325336383</c:v>
                </c:pt>
                <c:pt idx="10">
                  <c:v>1.0790126229012924</c:v>
                </c:pt>
                <c:pt idx="11">
                  <c:v>0.99200770896262802</c:v>
                </c:pt>
                <c:pt idx="12">
                  <c:v>1.0234362031180204</c:v>
                </c:pt>
                <c:pt idx="13">
                  <c:v>1.1087614255876641</c:v>
                </c:pt>
              </c:numCache>
            </c:numRef>
          </c:val>
        </c:ser>
        <c:dLbls/>
        <c:gapWidth val="118"/>
        <c:overlap val="100"/>
        <c:axId val="126774272"/>
        <c:axId val="126800640"/>
      </c:barChart>
      <c:catAx>
        <c:axId val="126774272"/>
        <c:scaling>
          <c:orientation val="minMax"/>
        </c:scaling>
        <c:axPos val="b"/>
        <c:numFmt formatCode="@" sourceLinked="0"/>
        <c:majorTickMark val="none"/>
        <c:tickLblPos val="nextTo"/>
        <c:txPr>
          <a:bodyPr/>
          <a:lstStyle/>
          <a:p>
            <a:pPr>
              <a:defRPr sz="1200" b="1">
                <a:solidFill>
                  <a:schemeClr val="tx1"/>
                </a:solidFill>
              </a:defRPr>
            </a:pPr>
            <a:endParaRPr lang="en-US"/>
          </a:p>
        </c:txPr>
        <c:crossAx val="126800640"/>
        <c:crosses val="autoZero"/>
        <c:auto val="1"/>
        <c:lblAlgn val="ctr"/>
        <c:lblOffset val="100"/>
      </c:catAx>
      <c:valAx>
        <c:axId val="126800640"/>
        <c:scaling>
          <c:orientation val="minMax"/>
          <c:min val="0"/>
        </c:scaling>
        <c:axPos val="l"/>
        <c:numFmt formatCode="&quot;$&quot;#,##0.0" sourceLinked="0"/>
        <c:tickLblPos val="nextTo"/>
        <c:txPr>
          <a:bodyPr/>
          <a:lstStyle/>
          <a:p>
            <a:pPr>
              <a:defRPr sz="1400">
                <a:solidFill>
                  <a:schemeClr val="bg1">
                    <a:lumMod val="50000"/>
                  </a:schemeClr>
                </a:solidFill>
              </a:defRPr>
            </a:pPr>
            <a:endParaRPr lang="en-US"/>
          </a:p>
        </c:txPr>
        <c:crossAx val="126774272"/>
        <c:crosses val="autoZero"/>
        <c:crossBetween val="between"/>
      </c:valAx>
      <c:spPr>
        <a:noFill/>
        <a:ln>
          <a:noFill/>
        </a:ln>
      </c:spPr>
    </c:plotArea>
    <c:plotVisOnly val="1"/>
    <c:dispBlanksAs val="gap"/>
  </c:chart>
  <c:spPr>
    <a:noFill/>
  </c:spPr>
  <c:txPr>
    <a:bodyPr/>
    <a:lstStyle/>
    <a:p>
      <a:pPr>
        <a:defRPr sz="1800"/>
      </a:pPr>
      <a:endParaRPr lang="en-US"/>
    </a:p>
  </c:txPr>
  <c:externalData r:id="rId1"/>
  <c:userShapes r:id="rId2"/>
</c:chartSpace>
</file>

<file path=ppt/drawings/_rels/drawing12.x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0.2973</cdr:x>
      <cdr:y>0.28794</cdr:y>
    </cdr:from>
    <cdr:to>
      <cdr:x>0.74775</cdr:x>
      <cdr:y>0.66227</cdr:y>
    </cdr:to>
    <cdr:sp macro="" textlink="">
      <cdr:nvSpPr>
        <cdr:cNvPr id="2" name="TextBox 1"/>
        <cdr:cNvSpPr txBox="1"/>
      </cdr:nvSpPr>
      <cdr:spPr>
        <a:xfrm xmlns:a="http://schemas.openxmlformats.org/drawingml/2006/main">
          <a:off x="2514600" y="1524000"/>
          <a:ext cx="3810000" cy="1981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4000" b="1" dirty="0" smtClean="0">
              <a:solidFill>
                <a:schemeClr val="bg1"/>
              </a:solidFill>
            </a:rPr>
            <a:t>Total Personal Income in Massachusetts</a:t>
          </a:r>
          <a:endParaRPr lang="en-US" sz="4000" b="1" dirty="0">
            <a:solidFill>
              <a:schemeClr val="bg1"/>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0.52506</cdr:x>
      <cdr:y>0</cdr:y>
    </cdr:from>
    <cdr:to>
      <cdr:x>0.95757</cdr:x>
      <cdr:y>0.09393</cdr:y>
    </cdr:to>
    <cdr:sp macro="" textlink="">
      <cdr:nvSpPr>
        <cdr:cNvPr id="2" name="Text Box 4"/>
        <cdr:cNvSpPr txBox="1">
          <a:spLocks xmlns:a="http://schemas.openxmlformats.org/drawingml/2006/main" noChangeArrowheads="1"/>
        </cdr:cNvSpPr>
      </cdr:nvSpPr>
      <cdr:spPr bwMode="auto">
        <a:xfrm xmlns:a="http://schemas.openxmlformats.org/drawingml/2006/main">
          <a:off x="4717473" y="-1388104"/>
          <a:ext cx="3885961" cy="400104"/>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fontAlgn="base">
            <a:spcBef>
              <a:spcPct val="0"/>
            </a:spcBef>
            <a:spcAft>
              <a:spcPct val="0"/>
            </a:spcAft>
            <a:defRPr kern="1200">
              <a:solidFill>
                <a:sysClr val="windowText" lastClr="000000"/>
              </a:solidFill>
              <a:latin typeface="Arial" charset="0"/>
            </a:defRPr>
          </a:lvl1pPr>
          <a:lvl2pPr marL="457200" algn="ctr" rtl="0" fontAlgn="base">
            <a:spcBef>
              <a:spcPct val="0"/>
            </a:spcBef>
            <a:spcAft>
              <a:spcPct val="0"/>
            </a:spcAft>
            <a:defRPr kern="1200">
              <a:solidFill>
                <a:sysClr val="windowText" lastClr="000000"/>
              </a:solidFill>
              <a:latin typeface="Arial" charset="0"/>
            </a:defRPr>
          </a:lvl2pPr>
          <a:lvl3pPr marL="914400" algn="ctr" rtl="0" fontAlgn="base">
            <a:spcBef>
              <a:spcPct val="0"/>
            </a:spcBef>
            <a:spcAft>
              <a:spcPct val="0"/>
            </a:spcAft>
            <a:defRPr kern="1200">
              <a:solidFill>
                <a:sysClr val="windowText" lastClr="000000"/>
              </a:solidFill>
              <a:latin typeface="Arial" charset="0"/>
            </a:defRPr>
          </a:lvl3pPr>
          <a:lvl4pPr marL="1371600" algn="ctr" rtl="0" fontAlgn="base">
            <a:spcBef>
              <a:spcPct val="0"/>
            </a:spcBef>
            <a:spcAft>
              <a:spcPct val="0"/>
            </a:spcAft>
            <a:defRPr kern="1200">
              <a:solidFill>
                <a:sysClr val="windowText" lastClr="000000"/>
              </a:solidFill>
              <a:latin typeface="Arial" charset="0"/>
            </a:defRPr>
          </a:lvl4pPr>
          <a:lvl5pPr marL="1828800" algn="ctr"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2000" b="1" dirty="0" smtClean="0">
              <a:solidFill>
                <a:srgbClr val="F59509"/>
              </a:solidFill>
              <a:latin typeface="Calibri"/>
            </a:rPr>
            <a:t>Essentially level since FY01</a:t>
          </a:r>
          <a:endParaRPr lang="en-US" sz="2000" b="1" dirty="0">
            <a:solidFill>
              <a:srgbClr val="F59509"/>
            </a:solidFill>
            <a:latin typeface="Calibri"/>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0.95325</cdr:y>
    </cdr:from>
    <cdr:to>
      <cdr:x>0.442</cdr:x>
      <cdr:y>1</cdr:y>
    </cdr:to>
    <cdr:sp macro="" textlink="">
      <cdr:nvSpPr>
        <cdr:cNvPr id="27649" name="Text Box 1"/>
        <cdr:cNvSpPr txBox="1">
          <a:spLocks xmlns:a="http://schemas.openxmlformats.org/drawingml/2006/main" noChangeArrowheads="1"/>
        </cdr:cNvSpPr>
      </cdr:nvSpPr>
      <cdr:spPr bwMode="auto">
        <a:xfrm xmlns:a="http://schemas.openxmlformats.org/drawingml/2006/main">
          <a:off x="0" y="4876800"/>
          <a:ext cx="3637483" cy="2386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dirty="0">
              <a:solidFill>
                <a:srgbClr val="000000"/>
              </a:solidFill>
              <a:latin typeface="Calibri" pitchFamily="34" charset="0"/>
              <a:cs typeface="Arial"/>
            </a:rPr>
            <a:t>Source: Institute for Taxation and Economic Policy.</a:t>
          </a:r>
        </a:p>
      </cdr:txBody>
    </cdr:sp>
  </cdr:relSizeAnchor>
  <cdr:relSizeAnchor xmlns:cdr="http://schemas.openxmlformats.org/drawingml/2006/chartDrawing">
    <cdr:from>
      <cdr:x>0</cdr:x>
      <cdr:y>0</cdr:y>
    </cdr:from>
    <cdr:to>
      <cdr:x>0</cdr:x>
      <cdr:y>0</cdr:y>
    </cdr:to>
    <cdr:sp macro="" textlink="">
      <cdr:nvSpPr>
        <cdr:cNvPr id="6" name="Straight Connector 5"/>
        <cdr:cNvSpPr/>
      </cdr:nvSpPr>
      <cdr:spPr bwMode="auto">
        <a:xfrm xmlns:a="http://schemas.openxmlformats.org/drawingml/2006/main">
          <a:off x="-827088" y="-990600"/>
          <a:ext cx="0" cy="0"/>
        </a:xfrm>
        <a:prstGeom xmlns:a="http://schemas.openxmlformats.org/drawingml/2006/main" prst="lin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0.52636</cdr:x>
      <cdr:y>0.02688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572396" cy="140220"/>
        </a:xfrm>
        <a:prstGeom xmlns:a="http://schemas.openxmlformats.org/drawingml/2006/main" prst="rect">
          <a:avLst/>
        </a:prstGeom>
      </cdr:spPr>
    </cdr:pic>
  </cdr:relSizeAnchor>
  <cdr:relSizeAnchor xmlns:cdr="http://schemas.openxmlformats.org/drawingml/2006/chartDrawing">
    <cdr:from>
      <cdr:x>0.13158</cdr:x>
      <cdr:y>0.92027</cdr:y>
    </cdr:from>
    <cdr:to>
      <cdr:x>0.60526</cdr:x>
      <cdr:y>1</cdr:y>
    </cdr:to>
    <cdr:sp macro="" textlink="">
      <cdr:nvSpPr>
        <cdr:cNvPr id="3" name="TextBox 2"/>
        <cdr:cNvSpPr txBox="1"/>
      </cdr:nvSpPr>
      <cdr:spPr>
        <a:xfrm xmlns:a="http://schemas.openxmlformats.org/drawingml/2006/main">
          <a:off x="1143009" y="4800612"/>
          <a:ext cx="4114791" cy="4159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0.04382</cdr:y>
    </cdr:from>
    <cdr:to>
      <cdr:x>0.51754</cdr:x>
      <cdr:y>0.10225</cdr:y>
    </cdr:to>
    <cdr:sp macro="" textlink="">
      <cdr:nvSpPr>
        <cdr:cNvPr id="4" name="TextBox 3"/>
        <cdr:cNvSpPr txBox="1"/>
      </cdr:nvSpPr>
      <cdr:spPr>
        <a:xfrm xmlns:a="http://schemas.openxmlformats.org/drawingml/2006/main">
          <a:off x="0" y="228600"/>
          <a:ext cx="44958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lumMod val="50000"/>
                </a:schemeClr>
              </a:solidFill>
              <a:latin typeface="Calibri" pitchFamily="34" charset="0"/>
            </a:rPr>
            <a:t>Average Income &amp; Average Spending, U.S. 2008</a:t>
          </a:r>
          <a:endParaRPr lang="en-US" sz="1100" b="1" dirty="0">
            <a:solidFill>
              <a:schemeClr val="bg1">
                <a:lumMod val="50000"/>
              </a:schemeClr>
            </a:solidFill>
            <a:latin typeface="Calibri" pitchFamily="34" charset="0"/>
          </a:endParaRPr>
        </a:p>
      </cdr:txBody>
    </cdr:sp>
  </cdr:relSizeAnchor>
  <cdr:relSizeAnchor xmlns:cdr="http://schemas.openxmlformats.org/drawingml/2006/chartDrawing">
    <cdr:from>
      <cdr:x>0.04386</cdr:x>
      <cdr:y>0.80341</cdr:y>
    </cdr:from>
    <cdr:to>
      <cdr:x>0.10467</cdr:x>
      <cdr:y>0.87863</cdr:y>
    </cdr:to>
    <cdr:sp macro="" textlink="">
      <cdr:nvSpPr>
        <cdr:cNvPr id="5" name="Text Box 2"/>
        <cdr:cNvSpPr txBox="1">
          <a:spLocks xmlns:a="http://schemas.openxmlformats.org/drawingml/2006/main" noChangeArrowheads="1"/>
        </cdr:cNvSpPr>
      </cdr:nvSpPr>
      <cdr:spPr bwMode="auto">
        <a:xfrm xmlns:a="http://schemas.openxmlformats.org/drawingml/2006/main">
          <a:off x="381000" y="4191000"/>
          <a:ext cx="528222" cy="39241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200" b="1" i="0" u="none" strike="noStrike" baseline="0" dirty="0">
              <a:solidFill>
                <a:srgbClr val="000000"/>
              </a:solidFill>
              <a:latin typeface="Calibri" pitchFamily="34" charset="0"/>
              <a:cs typeface="Arial"/>
            </a:rPr>
            <a:t>Income </a:t>
          </a:r>
        </a:p>
        <a:p xmlns:a="http://schemas.openxmlformats.org/drawingml/2006/main">
          <a:pPr algn="l" rtl="0">
            <a:defRPr sz="1000"/>
          </a:pPr>
          <a:r>
            <a:rPr lang="en-US" sz="1200" b="1" i="0" u="none" strike="noStrike" baseline="0" dirty="0" smtClean="0">
              <a:solidFill>
                <a:srgbClr val="000000"/>
              </a:solidFill>
              <a:latin typeface="Calibri" pitchFamily="34" charset="0"/>
              <a:cs typeface="Arial"/>
            </a:rPr>
            <a:t>Group:</a:t>
          </a:r>
          <a:endParaRPr lang="en-US" sz="1200" b="1" i="0" u="none" strike="noStrike" baseline="0" dirty="0">
            <a:solidFill>
              <a:srgbClr val="000000"/>
            </a:solidFill>
            <a:latin typeface="Calibri" pitchFamily="34" charset="0"/>
            <a:cs typeface="Aria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0.95325</cdr:y>
    </cdr:from>
    <cdr:to>
      <cdr:x>0.442</cdr:x>
      <cdr:y>1</cdr:y>
    </cdr:to>
    <cdr:sp macro="" textlink="">
      <cdr:nvSpPr>
        <cdr:cNvPr id="27649" name="Text Box 1"/>
        <cdr:cNvSpPr txBox="1">
          <a:spLocks xmlns:a="http://schemas.openxmlformats.org/drawingml/2006/main" noChangeArrowheads="1"/>
        </cdr:cNvSpPr>
      </cdr:nvSpPr>
      <cdr:spPr bwMode="auto">
        <a:xfrm xmlns:a="http://schemas.openxmlformats.org/drawingml/2006/main">
          <a:off x="0" y="4876800"/>
          <a:ext cx="3637483" cy="2386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dirty="0">
              <a:solidFill>
                <a:srgbClr val="000000"/>
              </a:solidFill>
              <a:latin typeface="Calibri" pitchFamily="34" charset="0"/>
              <a:cs typeface="Arial"/>
            </a:rPr>
            <a:t>Source: Institute for Taxation and Economic Policy.</a:t>
          </a:r>
        </a:p>
      </cdr:txBody>
    </cdr:sp>
  </cdr:relSizeAnchor>
  <cdr:relSizeAnchor xmlns:cdr="http://schemas.openxmlformats.org/drawingml/2006/chartDrawing">
    <cdr:from>
      <cdr:x>0</cdr:x>
      <cdr:y>0</cdr:y>
    </cdr:from>
    <cdr:to>
      <cdr:x>0</cdr:x>
      <cdr:y>0</cdr:y>
    </cdr:to>
    <cdr:sp macro="" textlink="">
      <cdr:nvSpPr>
        <cdr:cNvPr id="6" name="Straight Connector 5"/>
        <cdr:cNvSpPr/>
      </cdr:nvSpPr>
      <cdr:spPr bwMode="auto">
        <a:xfrm xmlns:a="http://schemas.openxmlformats.org/drawingml/2006/main">
          <a:off x="-827088" y="-990600"/>
          <a:ext cx="0" cy="0"/>
        </a:xfrm>
        <a:prstGeom xmlns:a="http://schemas.openxmlformats.org/drawingml/2006/main" prst="lin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0.95325</cdr:y>
    </cdr:from>
    <cdr:to>
      <cdr:x>0.442</cdr:x>
      <cdr:y>1</cdr:y>
    </cdr:to>
    <cdr:sp macro="" textlink="">
      <cdr:nvSpPr>
        <cdr:cNvPr id="27649" name="Text Box 1"/>
        <cdr:cNvSpPr txBox="1">
          <a:spLocks xmlns:a="http://schemas.openxmlformats.org/drawingml/2006/main" noChangeArrowheads="1"/>
        </cdr:cNvSpPr>
      </cdr:nvSpPr>
      <cdr:spPr bwMode="auto">
        <a:xfrm xmlns:a="http://schemas.openxmlformats.org/drawingml/2006/main">
          <a:off x="0" y="4876800"/>
          <a:ext cx="3637483" cy="2386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dirty="0">
              <a:solidFill>
                <a:srgbClr val="000000"/>
              </a:solidFill>
              <a:latin typeface="Calibri" pitchFamily="34" charset="0"/>
              <a:cs typeface="Arial"/>
            </a:rPr>
            <a:t>Source: Institute for Taxation and Economic Policy.</a:t>
          </a:r>
        </a:p>
      </cdr:txBody>
    </cdr:sp>
  </cdr:relSizeAnchor>
  <cdr:relSizeAnchor xmlns:cdr="http://schemas.openxmlformats.org/drawingml/2006/chartDrawing">
    <cdr:from>
      <cdr:x>0</cdr:x>
      <cdr:y>0</cdr:y>
    </cdr:from>
    <cdr:to>
      <cdr:x>0</cdr:x>
      <cdr:y>0</cdr:y>
    </cdr:to>
    <cdr:sp macro="" textlink="">
      <cdr:nvSpPr>
        <cdr:cNvPr id="6" name="Straight Connector 5"/>
        <cdr:cNvSpPr/>
      </cdr:nvSpPr>
      <cdr:spPr bwMode="auto">
        <a:xfrm xmlns:a="http://schemas.openxmlformats.org/drawingml/2006/main">
          <a:off x="-827088" y="-990600"/>
          <a:ext cx="0" cy="0"/>
        </a:xfrm>
        <a:prstGeom xmlns:a="http://schemas.openxmlformats.org/drawingml/2006/main" prst="lin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0.95325</cdr:y>
    </cdr:from>
    <cdr:to>
      <cdr:x>0.442</cdr:x>
      <cdr:y>1</cdr:y>
    </cdr:to>
    <cdr:sp macro="" textlink="">
      <cdr:nvSpPr>
        <cdr:cNvPr id="27649" name="Text Box 1"/>
        <cdr:cNvSpPr txBox="1">
          <a:spLocks xmlns:a="http://schemas.openxmlformats.org/drawingml/2006/main" noChangeArrowheads="1"/>
        </cdr:cNvSpPr>
      </cdr:nvSpPr>
      <cdr:spPr bwMode="auto">
        <a:xfrm xmlns:a="http://schemas.openxmlformats.org/drawingml/2006/main">
          <a:off x="0" y="4876800"/>
          <a:ext cx="3637483" cy="2386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00" b="0" i="0" u="none" strike="noStrike" baseline="0" dirty="0">
              <a:solidFill>
                <a:srgbClr val="000000"/>
              </a:solidFill>
              <a:latin typeface="Calibri" pitchFamily="34" charset="0"/>
              <a:cs typeface="Arial"/>
            </a:rPr>
            <a:t>Source: Institute for Taxation and Economic Policy.</a:t>
          </a:r>
        </a:p>
      </cdr:txBody>
    </cdr:sp>
  </cdr:relSizeAnchor>
  <cdr:relSizeAnchor xmlns:cdr="http://schemas.openxmlformats.org/drawingml/2006/chartDrawing">
    <cdr:from>
      <cdr:x>0</cdr:x>
      <cdr:y>0</cdr:y>
    </cdr:from>
    <cdr:to>
      <cdr:x>0</cdr:x>
      <cdr:y>0</cdr:y>
    </cdr:to>
    <cdr:sp macro="" textlink="">
      <cdr:nvSpPr>
        <cdr:cNvPr id="6" name="Straight Connector 5"/>
        <cdr:cNvSpPr/>
      </cdr:nvSpPr>
      <cdr:spPr bwMode="auto">
        <a:xfrm xmlns:a="http://schemas.openxmlformats.org/drawingml/2006/main">
          <a:off x="-827088" y="-990600"/>
          <a:ext cx="0" cy="0"/>
        </a:xfrm>
        <a:prstGeom xmlns:a="http://schemas.openxmlformats.org/drawingml/2006/main" prst="lin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drawings/drawing16.xml><?xml version="1.0" encoding="utf-8"?>
<c:userShapes xmlns:c="http://schemas.openxmlformats.org/drawingml/2006/chart">
  <cdr:relSizeAnchor xmlns:cdr="http://schemas.openxmlformats.org/drawingml/2006/chartDrawing">
    <cdr:from>
      <cdr:x>0.18261</cdr:x>
      <cdr:y>0.94872</cdr:y>
    </cdr:from>
    <cdr:to>
      <cdr:x>0.85518</cdr:x>
      <cdr:y>0.9998</cdr:y>
    </cdr:to>
    <cdr:sp macro="" textlink="">
      <cdr:nvSpPr>
        <cdr:cNvPr id="2" name="TextBox 1"/>
        <cdr:cNvSpPr txBox="1"/>
      </cdr:nvSpPr>
      <cdr:spPr>
        <a:xfrm xmlns:a="http://schemas.openxmlformats.org/drawingml/2006/main">
          <a:off x="1600200" y="5638800"/>
          <a:ext cx="5893699" cy="3035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accent6"/>
              </a:solidFill>
            </a:rPr>
            <a:t>State &amp;</a:t>
          </a:r>
          <a:r>
            <a:rPr lang="en-US" sz="1800" b="1" baseline="0" dirty="0">
              <a:solidFill>
                <a:schemeClr val="accent6"/>
              </a:solidFill>
            </a:rPr>
            <a:t> Local Taxes as a Share of State Personal Income</a:t>
          </a:r>
          <a:endParaRPr lang="en-US" sz="1800" b="1" dirty="0">
            <a:solidFill>
              <a:schemeClr val="accent6"/>
            </a:solidFill>
          </a:endParaRPr>
        </a:p>
      </cdr:txBody>
    </cdr:sp>
  </cdr:relSizeAnchor>
  <cdr:relSizeAnchor xmlns:cdr="http://schemas.openxmlformats.org/drawingml/2006/chartDrawing">
    <cdr:from>
      <cdr:x>0.00066</cdr:x>
      <cdr:y>0.24494</cdr:y>
    </cdr:from>
    <cdr:to>
      <cdr:x>0.03978</cdr:x>
      <cdr:y>0.7045</cdr:y>
    </cdr:to>
    <cdr:sp macro="" textlink="">
      <cdr:nvSpPr>
        <cdr:cNvPr id="3" name="TextBox 1"/>
        <cdr:cNvSpPr txBox="1"/>
      </cdr:nvSpPr>
      <cdr:spPr>
        <a:xfrm xmlns:a="http://schemas.openxmlformats.org/drawingml/2006/main" rot="16200000">
          <a:off x="-1207846" y="2697037"/>
          <a:ext cx="2782717" cy="355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accent6"/>
              </a:solidFill>
            </a:rPr>
            <a:t>Median Hourly Wage</a:t>
          </a:r>
        </a:p>
      </cdr:txBody>
    </cdr:sp>
  </cdr:relSizeAnchor>
</c:userShapes>
</file>

<file path=ppt/drawings/drawing17.xml><?xml version="1.0" encoding="utf-8"?>
<c:userShapes xmlns:c="http://schemas.openxmlformats.org/drawingml/2006/chart">
  <cdr:relSizeAnchor xmlns:cdr="http://schemas.openxmlformats.org/drawingml/2006/chartDrawing">
    <cdr:from>
      <cdr:x>0.28319</cdr:x>
      <cdr:y>0.93671</cdr:y>
    </cdr:from>
    <cdr:to>
      <cdr:x>0.80116</cdr:x>
      <cdr:y>0.97655</cdr:y>
    </cdr:to>
    <cdr:sp macro="" textlink="">
      <cdr:nvSpPr>
        <cdr:cNvPr id="2" name="TextBox 1"/>
        <cdr:cNvSpPr txBox="1"/>
      </cdr:nvSpPr>
      <cdr:spPr>
        <a:xfrm xmlns:a="http://schemas.openxmlformats.org/drawingml/2006/main">
          <a:off x="2438400" y="5638800"/>
          <a:ext cx="4460032" cy="239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accent6"/>
              </a:solidFill>
            </a:rPr>
            <a:t>Percent of Workforce with Bachelor's </a:t>
          </a:r>
          <a:r>
            <a:rPr lang="en-US" sz="1800" b="1" dirty="0" smtClean="0">
              <a:solidFill>
                <a:schemeClr val="accent6"/>
              </a:solidFill>
            </a:rPr>
            <a:t>Degree</a:t>
          </a:r>
          <a:endParaRPr lang="en-US" sz="1800" b="1" dirty="0">
            <a:solidFill>
              <a:schemeClr val="accent6"/>
            </a:solidFill>
          </a:endParaRPr>
        </a:p>
      </cdr:txBody>
    </cdr:sp>
  </cdr:relSizeAnchor>
  <cdr:relSizeAnchor xmlns:cdr="http://schemas.openxmlformats.org/drawingml/2006/chartDrawing">
    <cdr:from>
      <cdr:x>0.00066</cdr:x>
      <cdr:y>0.24494</cdr:y>
    </cdr:from>
    <cdr:to>
      <cdr:x>0.03978</cdr:x>
      <cdr:y>0.7045</cdr:y>
    </cdr:to>
    <cdr:sp macro="" textlink="">
      <cdr:nvSpPr>
        <cdr:cNvPr id="3" name="TextBox 1"/>
        <cdr:cNvSpPr txBox="1"/>
      </cdr:nvSpPr>
      <cdr:spPr>
        <a:xfrm xmlns:a="http://schemas.openxmlformats.org/drawingml/2006/main" rot="16200000">
          <a:off x="-1207846" y="2697037"/>
          <a:ext cx="2782717" cy="355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accent6"/>
              </a:solidFill>
            </a:rPr>
            <a:t>Median Hourly Wage</a:t>
          </a:r>
        </a:p>
      </cdr:txBody>
    </cdr:sp>
  </cdr:relSizeAnchor>
</c:userShapes>
</file>

<file path=ppt/drawings/drawing18.xml><?xml version="1.0" encoding="utf-8"?>
<c:userShapes xmlns:c="http://schemas.openxmlformats.org/drawingml/2006/chart">
  <cdr:relSizeAnchor xmlns:cdr="http://schemas.openxmlformats.org/drawingml/2006/chartDrawing">
    <cdr:from>
      <cdr:x>0.03065</cdr:x>
      <cdr:y>0</cdr:y>
    </cdr:from>
    <cdr:to>
      <cdr:x>0.94839</cdr:x>
      <cdr:y>0.15176</cdr:y>
    </cdr:to>
    <cdr:sp macro="" textlink="">
      <cdr:nvSpPr>
        <cdr:cNvPr id="2" name="Text Box 1"/>
        <cdr:cNvSpPr txBox="1"/>
      </cdr:nvSpPr>
      <cdr:spPr>
        <a:xfrm xmlns:a="http://schemas.openxmlformats.org/drawingml/2006/main">
          <a:off x="181004" y="0"/>
          <a:ext cx="5419713" cy="5333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endParaRPr lang="en-US" sz="1100" dirty="0"/>
        </a:p>
      </cdr:txBody>
    </cdr:sp>
  </cdr:relSizeAnchor>
  <cdr:relSizeAnchor xmlns:cdr="http://schemas.openxmlformats.org/drawingml/2006/chartDrawing">
    <cdr:from>
      <cdr:x>0</cdr:x>
      <cdr:y>0.0144</cdr:y>
    </cdr:from>
    <cdr:to>
      <cdr:x>0.65</cdr:x>
      <cdr:y>0.08638</cdr:y>
    </cdr:to>
    <cdr:sp macro="" textlink="">
      <cdr:nvSpPr>
        <cdr:cNvPr id="3" name="Text Box 2"/>
        <cdr:cNvSpPr txBox="1"/>
      </cdr:nvSpPr>
      <cdr:spPr>
        <a:xfrm xmlns:a="http://schemas.openxmlformats.org/drawingml/2006/main">
          <a:off x="0" y="76200"/>
          <a:ext cx="539877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Median</a:t>
          </a:r>
          <a:r>
            <a:rPr lang="en-US" sz="1400" baseline="0" dirty="0"/>
            <a:t> </a:t>
          </a:r>
          <a:r>
            <a:rPr lang="en-US" sz="1400" baseline="0" dirty="0" smtClean="0"/>
            <a:t>hourly </a:t>
          </a:r>
          <a:r>
            <a:rPr lang="en-US" sz="1400" dirty="0" smtClean="0"/>
            <a:t>w</a:t>
          </a:r>
          <a:r>
            <a:rPr lang="en-US" sz="1400" baseline="0" dirty="0" smtClean="0"/>
            <a:t>age </a:t>
          </a:r>
          <a:r>
            <a:rPr lang="en-US" sz="1400" baseline="0" dirty="0"/>
            <a:t>in Massachusetts by </a:t>
          </a:r>
          <a:r>
            <a:rPr lang="en-US" sz="1400" baseline="0" dirty="0" smtClean="0"/>
            <a:t>educational </a:t>
          </a:r>
          <a:r>
            <a:rPr lang="en-US" sz="1400" dirty="0"/>
            <a:t>l</a:t>
          </a:r>
          <a:r>
            <a:rPr lang="en-US" sz="1400" baseline="0" dirty="0" smtClean="0"/>
            <a:t>evel</a:t>
          </a:r>
          <a:r>
            <a:rPr lang="en-US" sz="1400" baseline="0" dirty="0"/>
            <a:t>, 2010</a:t>
          </a:r>
          <a:endParaRPr lang="en-US" sz="1400" dirty="0"/>
        </a:p>
      </cdr:txBody>
    </cdr:sp>
  </cdr:relSizeAnchor>
</c:userShapes>
</file>

<file path=ppt/drawings/drawing19.xml><?xml version="1.0" encoding="utf-8"?>
<c:userShapes xmlns:c="http://schemas.openxmlformats.org/drawingml/2006/chart">
  <cdr:relSizeAnchor xmlns:cdr="http://schemas.openxmlformats.org/drawingml/2006/chartDrawing">
    <cdr:from>
      <cdr:x>0.27826</cdr:x>
      <cdr:y>0.90104</cdr:y>
    </cdr:from>
    <cdr:to>
      <cdr:x>0.79272</cdr:x>
      <cdr:y>0.95976</cdr:y>
    </cdr:to>
    <cdr:sp macro="" textlink="">
      <cdr:nvSpPr>
        <cdr:cNvPr id="2" name="TextBox 1"/>
        <cdr:cNvSpPr txBox="1"/>
      </cdr:nvSpPr>
      <cdr:spPr>
        <a:xfrm xmlns:a="http://schemas.openxmlformats.org/drawingml/2006/main">
          <a:off x="2438400" y="5562600"/>
          <a:ext cx="4508213" cy="3625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a:solidFill>
                <a:schemeClr val="accent6"/>
              </a:solidFill>
            </a:rPr>
            <a:t>Percent of Workforce with Bachelor's </a:t>
          </a:r>
          <a:r>
            <a:rPr lang="en-US" sz="1800" b="1" dirty="0" smtClean="0">
              <a:solidFill>
                <a:schemeClr val="accent6"/>
              </a:solidFill>
            </a:rPr>
            <a:t>Degree</a:t>
          </a:r>
          <a:endParaRPr lang="en-US" sz="1800" b="1" dirty="0">
            <a:solidFill>
              <a:schemeClr val="accent6"/>
            </a:solidFill>
          </a:endParaRPr>
        </a:p>
      </cdr:txBody>
    </cdr:sp>
  </cdr:relSizeAnchor>
  <cdr:relSizeAnchor xmlns:cdr="http://schemas.openxmlformats.org/drawingml/2006/chartDrawing">
    <cdr:from>
      <cdr:x>0</cdr:x>
      <cdr:y>0.24686</cdr:y>
    </cdr:from>
    <cdr:to>
      <cdr:x>0.07495</cdr:x>
      <cdr:y>0.68101</cdr:y>
    </cdr:to>
    <cdr:sp macro="" textlink="">
      <cdr:nvSpPr>
        <cdr:cNvPr id="3" name="TextBox 1"/>
        <cdr:cNvSpPr txBox="1"/>
      </cdr:nvSpPr>
      <cdr:spPr>
        <a:xfrm xmlns:a="http://schemas.openxmlformats.org/drawingml/2006/main" rot="16200000">
          <a:off x="-1240327" y="2535728"/>
          <a:ext cx="2680251" cy="6567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800" b="1" dirty="0" smtClean="0">
              <a:solidFill>
                <a:schemeClr val="accent6"/>
              </a:solidFill>
            </a:rPr>
            <a:t>Median Hourly Wage</a:t>
          </a:r>
        </a:p>
        <a:p xmlns:a="http://schemas.openxmlformats.org/drawingml/2006/main">
          <a:pPr algn="ctr"/>
          <a:r>
            <a:rPr lang="en-US" sz="1600" b="1" dirty="0" smtClean="0">
              <a:solidFill>
                <a:schemeClr val="accent6"/>
              </a:solidFill>
            </a:rPr>
            <a:t>(inflation adjusted, 2012 $)</a:t>
          </a:r>
          <a:endParaRPr lang="en-US" sz="1600" b="1" dirty="0">
            <a:solidFill>
              <a:schemeClr val="accent6"/>
            </a:solidFill>
          </a:endParaRPr>
        </a:p>
      </cdr:txBody>
    </cdr:sp>
  </cdr:relSizeAnchor>
  <cdr:relSizeAnchor xmlns:cdr="http://schemas.openxmlformats.org/drawingml/2006/chartDrawing">
    <cdr:from>
      <cdr:x>0.01739</cdr:x>
      <cdr:y>0</cdr:y>
    </cdr:from>
    <cdr:to>
      <cdr:x>1</cdr:x>
      <cdr:y>0.07239</cdr:y>
    </cdr:to>
    <cdr:sp macro="" textlink="">
      <cdr:nvSpPr>
        <cdr:cNvPr id="4" name="TextBox 1"/>
        <cdr:cNvSpPr txBox="1"/>
      </cdr:nvSpPr>
      <cdr:spPr>
        <a:xfrm xmlns:a="http://schemas.openxmlformats.org/drawingml/2006/main">
          <a:off x="152400" y="0"/>
          <a:ext cx="8610600" cy="4468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b="1" baseline="0" dirty="0" smtClean="0">
              <a:solidFill>
                <a:schemeClr val="tx2">
                  <a:lumMod val="75000"/>
                </a:schemeClr>
              </a:solidFill>
              <a:latin typeface="Arial Unicode MS" pitchFamily="34" charset="-128"/>
              <a:ea typeface="Arial Unicode MS" pitchFamily="34" charset="-128"/>
              <a:cs typeface="Arial Unicode MS" pitchFamily="34" charset="-128"/>
            </a:rPr>
            <a:t>Weak Relationship</a:t>
          </a:r>
          <a:r>
            <a:rPr lang="en-US" sz="2000" b="1" dirty="0" smtClean="0">
              <a:solidFill>
                <a:schemeClr val="tx2">
                  <a:lumMod val="75000"/>
                </a:schemeClr>
              </a:solidFill>
              <a:latin typeface="Arial Unicode MS" pitchFamily="34" charset="-128"/>
              <a:ea typeface="Arial Unicode MS" pitchFamily="34" charset="-128"/>
              <a:cs typeface="Arial Unicode MS" pitchFamily="34" charset="-128"/>
            </a:rPr>
            <a:t> </a:t>
          </a:r>
          <a:r>
            <a:rPr lang="en-US" sz="2000" b="1" baseline="0" dirty="0" smtClean="0">
              <a:solidFill>
                <a:schemeClr val="tx2">
                  <a:lumMod val="75000"/>
                </a:schemeClr>
              </a:solidFill>
              <a:latin typeface="Arial Unicode MS" pitchFamily="34" charset="-128"/>
              <a:ea typeface="Arial Unicode MS" pitchFamily="34" charset="-128"/>
              <a:cs typeface="Arial Unicode MS" pitchFamily="34" charset="-128"/>
            </a:rPr>
            <a:t>Between </a:t>
          </a:r>
          <a:r>
            <a:rPr lang="en-US" sz="2000" b="1" baseline="0" dirty="0">
              <a:solidFill>
                <a:schemeClr val="tx2">
                  <a:lumMod val="75000"/>
                </a:schemeClr>
              </a:solidFill>
              <a:latin typeface="Arial Unicode MS" pitchFamily="34" charset="-128"/>
              <a:ea typeface="Arial Unicode MS" pitchFamily="34" charset="-128"/>
              <a:cs typeface="Arial Unicode MS" pitchFamily="34" charset="-128"/>
            </a:rPr>
            <a:t>Education and Wages </a:t>
          </a:r>
          <a:r>
            <a:rPr lang="en-US" sz="2000" b="1" baseline="0" dirty="0" smtClean="0">
              <a:solidFill>
                <a:schemeClr val="tx2">
                  <a:lumMod val="75000"/>
                </a:schemeClr>
              </a:solidFill>
              <a:latin typeface="Arial Unicode MS" pitchFamily="34" charset="-128"/>
              <a:ea typeface="Arial Unicode MS" pitchFamily="34" charset="-128"/>
              <a:cs typeface="Arial Unicode MS" pitchFamily="34" charset="-128"/>
            </a:rPr>
            <a:t>30 Years </a:t>
          </a:r>
          <a:r>
            <a:rPr lang="en-US" sz="2000" b="1" baseline="0" dirty="0">
              <a:solidFill>
                <a:schemeClr val="tx2">
                  <a:lumMod val="75000"/>
                </a:schemeClr>
              </a:solidFill>
              <a:latin typeface="Arial Unicode MS" pitchFamily="34" charset="-128"/>
              <a:ea typeface="Arial Unicode MS" pitchFamily="34" charset="-128"/>
              <a:cs typeface="Arial Unicode MS" pitchFamily="34" charset="-128"/>
            </a:rPr>
            <a:t>Ago, 1979</a:t>
          </a:r>
          <a:endParaRPr lang="en-US" sz="2000" b="1" dirty="0">
            <a:solidFill>
              <a:schemeClr val="tx2">
                <a:lumMod val="75000"/>
              </a:schemeClr>
            </a:solidFill>
            <a:latin typeface="Arial Unicode MS" pitchFamily="34" charset="-128"/>
            <a:ea typeface="Arial Unicode MS" pitchFamily="34" charset="-128"/>
            <a:cs typeface="Arial Unicode MS" pitchFamily="34" charset="-128"/>
          </a:endParaRPr>
        </a:p>
      </cdr:txBody>
    </cdr:sp>
  </cdr:relSizeAnchor>
  <cdr:relSizeAnchor xmlns:cdr="http://schemas.openxmlformats.org/drawingml/2006/chartDrawing">
    <cdr:from>
      <cdr:x>0.73043</cdr:x>
      <cdr:y>0.65418</cdr:y>
    </cdr:from>
    <cdr:to>
      <cdr:x>0.75808</cdr:x>
      <cdr:y>0.67249</cdr:y>
    </cdr:to>
    <cdr:cxnSp macro="">
      <cdr:nvCxnSpPr>
        <cdr:cNvPr id="6" name="Straight Arrow Connector 5"/>
        <cdr:cNvCxnSpPr/>
      </cdr:nvCxnSpPr>
      <cdr:spPr>
        <a:xfrm xmlns:a="http://schemas.openxmlformats.org/drawingml/2006/main" flipH="1" flipV="1">
          <a:off x="6400800" y="4038600"/>
          <a:ext cx="242297" cy="113038"/>
        </a:xfrm>
        <a:prstGeom xmlns:a="http://schemas.openxmlformats.org/drawingml/2006/main" prst="straightConnector1">
          <a:avLst/>
        </a:prstGeom>
        <a:ln xmlns:a="http://schemas.openxmlformats.org/drawingml/2006/main">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0.81</cdr:x>
      <cdr:y>0.17277</cdr:y>
    </cdr:from>
    <cdr:to>
      <cdr:x>1</cdr:x>
      <cdr:y>0.37433</cdr:y>
    </cdr:to>
    <cdr:sp macro="" textlink="">
      <cdr:nvSpPr>
        <cdr:cNvPr id="2" name="Rectangular Callout 1"/>
        <cdr:cNvSpPr/>
      </cdr:nvSpPr>
      <cdr:spPr bwMode="auto">
        <a:xfrm xmlns:a="http://schemas.openxmlformats.org/drawingml/2006/main">
          <a:off x="6172200" y="914400"/>
          <a:ext cx="1447800" cy="1066816"/>
        </a:xfrm>
        <a:prstGeom xmlns:a="http://schemas.openxmlformats.org/drawingml/2006/main" prst="wedgeRectCallout">
          <a:avLst>
            <a:gd name="adj1" fmla="val -45623"/>
            <a:gd name="adj2" fmla="val 98396"/>
          </a:avLst>
        </a:prstGeom>
        <a:solidFill xmlns:a="http://schemas.openxmlformats.org/drawingml/2006/main">
          <a:srgbClr val="FF860D"/>
        </a:solidFill>
        <a:ln xmlns:a="http://schemas.openxmlformats.org/drawingml/2006/main" w="2540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ctr" anchorCtr="0" compatLnSpc="1">
          <a:prstTxWarp prst="textNoShape">
            <a:avLst/>
          </a:prstTxWarp>
        </a:bodyPr>
        <a:lstStyle xmlns:a="http://schemas.openxmlformats.org/drawingml/2006/main">
          <a:defPPr>
            <a:defRPr lang="en-US"/>
          </a:defPPr>
          <a:lvl1pPr algn="ctr" rtl="0" fontAlgn="base">
            <a:spcBef>
              <a:spcPct val="0"/>
            </a:spcBef>
            <a:spcAft>
              <a:spcPct val="0"/>
            </a:spcAft>
            <a:defRPr kern="1200">
              <a:solidFill>
                <a:sysClr val="windowText" lastClr="000000"/>
              </a:solidFill>
              <a:latin typeface="Arial" charset="0"/>
            </a:defRPr>
          </a:lvl1pPr>
          <a:lvl2pPr marL="457200" algn="ctr" rtl="0" fontAlgn="base">
            <a:spcBef>
              <a:spcPct val="0"/>
            </a:spcBef>
            <a:spcAft>
              <a:spcPct val="0"/>
            </a:spcAft>
            <a:defRPr kern="1200">
              <a:solidFill>
                <a:sysClr val="windowText" lastClr="000000"/>
              </a:solidFill>
              <a:latin typeface="Arial" charset="0"/>
            </a:defRPr>
          </a:lvl2pPr>
          <a:lvl3pPr marL="914400" algn="ctr" rtl="0" fontAlgn="base">
            <a:spcBef>
              <a:spcPct val="0"/>
            </a:spcBef>
            <a:spcAft>
              <a:spcPct val="0"/>
            </a:spcAft>
            <a:defRPr kern="1200">
              <a:solidFill>
                <a:sysClr val="windowText" lastClr="000000"/>
              </a:solidFill>
              <a:latin typeface="Arial" charset="0"/>
            </a:defRPr>
          </a:lvl3pPr>
          <a:lvl4pPr marL="1371600" algn="ctr" rtl="0" fontAlgn="base">
            <a:spcBef>
              <a:spcPct val="0"/>
            </a:spcBef>
            <a:spcAft>
              <a:spcPct val="0"/>
            </a:spcAft>
            <a:defRPr kern="1200">
              <a:solidFill>
                <a:sysClr val="windowText" lastClr="000000"/>
              </a:solidFill>
              <a:latin typeface="Arial" charset="0"/>
            </a:defRPr>
          </a:lvl4pPr>
          <a:lvl5pPr marL="1828800" algn="ctr"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marL="0" indent="0"/>
          <a:endParaRPr lang="en-US" sz="2000" b="1" dirty="0" smtClean="0">
            <a:solidFill>
              <a:sysClr val="window" lastClr="FFFFFF"/>
            </a:solidFill>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0.02137</cdr:x>
      <cdr:y>0.01399</cdr:y>
    </cdr:from>
    <cdr:to>
      <cdr:x>0.37137</cdr:x>
      <cdr:y>0.06996</cdr:y>
    </cdr:to>
    <cdr:sp macro="" textlink="">
      <cdr:nvSpPr>
        <cdr:cNvPr id="4" name="TextBox 3"/>
        <cdr:cNvSpPr txBox="1"/>
      </cdr:nvSpPr>
      <cdr:spPr>
        <a:xfrm xmlns:a="http://schemas.openxmlformats.org/drawingml/2006/main">
          <a:off x="190482" y="76200"/>
          <a:ext cx="3120390" cy="30476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lumMod val="50000"/>
                  <a:lumOff val="50000"/>
                </a:schemeClr>
              </a:solidFill>
              <a:latin typeface="Calibri" pitchFamily="34" charset="0"/>
            </a:rPr>
            <a:t>State and local taxes as % of state personal income</a:t>
          </a:r>
          <a:endParaRPr lang="en-US" sz="1400" b="1" dirty="0">
            <a:solidFill>
              <a:schemeClr val="tx1">
                <a:lumMod val="50000"/>
                <a:lumOff val="50000"/>
              </a:schemeClr>
            </a:solidFill>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0.02707</cdr:x>
      <cdr:y>0.0933</cdr:y>
    </cdr:from>
    <cdr:to>
      <cdr:x>0.37707</cdr:x>
      <cdr:y>0.14927</cdr:y>
    </cdr:to>
    <cdr:sp macro="" textlink="">
      <cdr:nvSpPr>
        <cdr:cNvPr id="3" name="TextBox 1"/>
        <cdr:cNvSpPr txBox="1"/>
      </cdr:nvSpPr>
      <cdr:spPr>
        <a:xfrm xmlns:a="http://schemas.openxmlformats.org/drawingml/2006/main">
          <a:off x="241322" y="508027"/>
          <a:ext cx="3120390" cy="30476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lumMod val="50000"/>
                  <a:lumOff val="50000"/>
                </a:schemeClr>
              </a:solidFill>
              <a:latin typeface="Calibri" pitchFamily="34" charset="0"/>
            </a:rPr>
            <a:t>State and local taxes as % of state personal income</a:t>
          </a:r>
          <a:endParaRPr lang="en-US" sz="1400" b="1" dirty="0">
            <a:solidFill>
              <a:schemeClr val="tx1">
                <a:lumMod val="50000"/>
                <a:lumOff val="50000"/>
              </a:schemeClr>
            </a:solidFill>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0.63158</cdr:x>
      <cdr:y>0.1</cdr:y>
    </cdr:to>
    <cdr:sp macro="" textlink="">
      <cdr:nvSpPr>
        <cdr:cNvPr id="2" name="TextBox 1"/>
        <cdr:cNvSpPr txBox="1"/>
      </cdr:nvSpPr>
      <cdr:spPr>
        <a:xfrm xmlns:a="http://schemas.openxmlformats.org/drawingml/2006/main">
          <a:off x="0" y="0"/>
          <a:ext cx="5486409" cy="533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Book Antiqua"/>
            </a:defRPr>
          </a:lvl1pPr>
          <a:lvl2pPr marL="457200" indent="0">
            <a:defRPr sz="1100">
              <a:latin typeface="Book Antiqua"/>
            </a:defRPr>
          </a:lvl2pPr>
          <a:lvl3pPr marL="914400" indent="0">
            <a:defRPr sz="1100">
              <a:latin typeface="Book Antiqua"/>
            </a:defRPr>
          </a:lvl3pPr>
          <a:lvl4pPr marL="1371600" indent="0">
            <a:defRPr sz="1100">
              <a:latin typeface="Book Antiqua"/>
            </a:defRPr>
          </a:lvl4pPr>
          <a:lvl5pPr marL="1828800" indent="0">
            <a:defRPr sz="1100">
              <a:latin typeface="Book Antiqua"/>
            </a:defRPr>
          </a:lvl5pPr>
          <a:lvl6pPr marL="2286000" indent="0">
            <a:defRPr sz="1100">
              <a:latin typeface="Book Antiqua"/>
            </a:defRPr>
          </a:lvl6pPr>
          <a:lvl7pPr marL="2743200" indent="0">
            <a:defRPr sz="1100">
              <a:latin typeface="Book Antiqua"/>
            </a:defRPr>
          </a:lvl7pPr>
          <a:lvl8pPr marL="3200400" indent="0">
            <a:defRPr sz="1100">
              <a:latin typeface="Book Antiqua"/>
            </a:defRPr>
          </a:lvl8pPr>
          <a:lvl9pPr marL="3657600" indent="0">
            <a:defRPr sz="1100">
              <a:latin typeface="Book Antiqua"/>
            </a:defRPr>
          </a:lvl9pPr>
        </a:lstStyle>
        <a:p xmlns:a="http://schemas.openxmlformats.org/drawingml/2006/main">
          <a:r>
            <a:rPr lang="en-US" sz="1600" b="1" dirty="0" smtClean="0">
              <a:solidFill>
                <a:sysClr val="windowText" lastClr="000000">
                  <a:lumMod val="50000"/>
                  <a:lumOff val="50000"/>
                </a:sysClr>
              </a:solidFill>
              <a:latin typeface="Calibri" pitchFamily="34" charset="0"/>
            </a:rPr>
            <a:t>Percent change in state and local </a:t>
          </a:r>
          <a:r>
            <a:rPr lang="en-US" sz="1600" b="1" dirty="0">
              <a:solidFill>
                <a:sysClr val="windowText" lastClr="000000">
                  <a:lumMod val="50000"/>
                  <a:lumOff val="50000"/>
                </a:sysClr>
              </a:solidFill>
              <a:latin typeface="Calibri" pitchFamily="34" charset="0"/>
            </a:rPr>
            <a:t>t</a:t>
          </a:r>
          <a:r>
            <a:rPr lang="en-US" sz="1600" b="1" dirty="0" smtClean="0">
              <a:solidFill>
                <a:sysClr val="windowText" lastClr="000000">
                  <a:lumMod val="50000"/>
                  <a:lumOff val="50000"/>
                </a:sysClr>
              </a:solidFill>
              <a:latin typeface="Calibri" pitchFamily="34" charset="0"/>
            </a:rPr>
            <a:t>axes as % of state personal income</a:t>
          </a:r>
        </a:p>
        <a:p xmlns:a="http://schemas.openxmlformats.org/drawingml/2006/main">
          <a:r>
            <a:rPr lang="en-US" sz="1200" b="1" dirty="0" smtClean="0">
              <a:solidFill>
                <a:sysClr val="windowText" lastClr="000000">
                  <a:lumMod val="50000"/>
                  <a:lumOff val="50000"/>
                </a:sysClr>
              </a:solidFill>
              <a:latin typeface="Calibri" pitchFamily="34" charset="0"/>
            </a:rPr>
            <a:t>Note: North Dakota (35.5%) and Alaska (21.6%) exceed the scale of this graph.</a:t>
          </a:r>
          <a:endParaRPr lang="en-US" sz="1200" b="1" dirty="0">
            <a:solidFill>
              <a:sysClr val="windowText" lastClr="000000">
                <a:lumMod val="50000"/>
                <a:lumOff val="50000"/>
              </a:sysClr>
            </a:solidFill>
            <a:latin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0.64167</cdr:x>
      <cdr:y>0.05188</cdr:y>
    </cdr:from>
    <cdr:to>
      <cdr:x>0.95833</cdr:x>
      <cdr:y>0.14581</cdr:y>
    </cdr:to>
    <cdr:sp macro="" textlink="">
      <cdr:nvSpPr>
        <cdr:cNvPr id="2" name="Text Box 4"/>
        <cdr:cNvSpPr txBox="1">
          <a:spLocks xmlns:a="http://schemas.openxmlformats.org/drawingml/2006/main" noChangeArrowheads="1"/>
        </cdr:cNvSpPr>
      </cdr:nvSpPr>
      <cdr:spPr bwMode="auto">
        <a:xfrm xmlns:a="http://schemas.openxmlformats.org/drawingml/2006/main">
          <a:off x="5867400" y="221002"/>
          <a:ext cx="2895600" cy="400110"/>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fontAlgn="base">
            <a:spcBef>
              <a:spcPct val="0"/>
            </a:spcBef>
            <a:spcAft>
              <a:spcPct val="0"/>
            </a:spcAft>
            <a:defRPr kern="1200">
              <a:solidFill>
                <a:sysClr val="windowText" lastClr="000000"/>
              </a:solidFill>
              <a:latin typeface="Arial" charset="0"/>
            </a:defRPr>
          </a:lvl1pPr>
          <a:lvl2pPr marL="457200" algn="ctr" rtl="0" fontAlgn="base">
            <a:spcBef>
              <a:spcPct val="0"/>
            </a:spcBef>
            <a:spcAft>
              <a:spcPct val="0"/>
            </a:spcAft>
            <a:defRPr kern="1200">
              <a:solidFill>
                <a:sysClr val="windowText" lastClr="000000"/>
              </a:solidFill>
              <a:latin typeface="Arial" charset="0"/>
            </a:defRPr>
          </a:lvl2pPr>
          <a:lvl3pPr marL="914400" algn="ctr" rtl="0" fontAlgn="base">
            <a:spcBef>
              <a:spcPct val="0"/>
            </a:spcBef>
            <a:spcAft>
              <a:spcPct val="0"/>
            </a:spcAft>
            <a:defRPr kern="1200">
              <a:solidFill>
                <a:sysClr val="windowText" lastClr="000000"/>
              </a:solidFill>
              <a:latin typeface="Arial" charset="0"/>
            </a:defRPr>
          </a:lvl3pPr>
          <a:lvl4pPr marL="1371600" algn="ctr" rtl="0" fontAlgn="base">
            <a:spcBef>
              <a:spcPct val="0"/>
            </a:spcBef>
            <a:spcAft>
              <a:spcPct val="0"/>
            </a:spcAft>
            <a:defRPr kern="1200">
              <a:solidFill>
                <a:sysClr val="windowText" lastClr="000000"/>
              </a:solidFill>
              <a:latin typeface="Arial" charset="0"/>
            </a:defRPr>
          </a:lvl4pPr>
          <a:lvl5pPr marL="1828800" algn="ctr"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2000" b="1" dirty="0" smtClean="0">
              <a:solidFill>
                <a:srgbClr val="F59509"/>
              </a:solidFill>
              <a:latin typeface="Calibri"/>
            </a:rPr>
            <a:t>44% </a:t>
          </a:r>
          <a:r>
            <a:rPr lang="en-US" sz="2000" b="1" dirty="0">
              <a:solidFill>
                <a:srgbClr val="F59509"/>
              </a:solidFill>
              <a:latin typeface="Calibri"/>
            </a:rPr>
            <a:t>decrease </a:t>
          </a:r>
          <a:r>
            <a:rPr lang="en-US" sz="2000" b="1" dirty="0" smtClean="0">
              <a:solidFill>
                <a:srgbClr val="F59509"/>
              </a:solidFill>
              <a:latin typeface="Calibri"/>
            </a:rPr>
            <a:t>since FY01</a:t>
          </a:r>
          <a:endParaRPr lang="en-US" sz="2000" b="1" dirty="0">
            <a:solidFill>
              <a:srgbClr val="F59509"/>
            </a:solidFill>
            <a:latin typeface="Calibri"/>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0.64167</cdr:x>
      <cdr:y>0.05188</cdr:y>
    </cdr:from>
    <cdr:to>
      <cdr:x>0.95833</cdr:x>
      <cdr:y>0.14581</cdr:y>
    </cdr:to>
    <cdr:sp macro="" textlink="">
      <cdr:nvSpPr>
        <cdr:cNvPr id="2" name="Text Box 4"/>
        <cdr:cNvSpPr txBox="1">
          <a:spLocks xmlns:a="http://schemas.openxmlformats.org/drawingml/2006/main" noChangeArrowheads="1"/>
        </cdr:cNvSpPr>
      </cdr:nvSpPr>
      <cdr:spPr bwMode="auto">
        <a:xfrm xmlns:a="http://schemas.openxmlformats.org/drawingml/2006/main">
          <a:off x="5867400" y="221002"/>
          <a:ext cx="2895600" cy="400110"/>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fontAlgn="base">
            <a:spcBef>
              <a:spcPct val="0"/>
            </a:spcBef>
            <a:spcAft>
              <a:spcPct val="0"/>
            </a:spcAft>
            <a:defRPr kern="1200">
              <a:solidFill>
                <a:sysClr val="windowText" lastClr="000000"/>
              </a:solidFill>
              <a:latin typeface="Arial" charset="0"/>
            </a:defRPr>
          </a:lvl1pPr>
          <a:lvl2pPr marL="457200" algn="ctr" rtl="0" fontAlgn="base">
            <a:spcBef>
              <a:spcPct val="0"/>
            </a:spcBef>
            <a:spcAft>
              <a:spcPct val="0"/>
            </a:spcAft>
            <a:defRPr kern="1200">
              <a:solidFill>
                <a:sysClr val="windowText" lastClr="000000"/>
              </a:solidFill>
              <a:latin typeface="Arial" charset="0"/>
            </a:defRPr>
          </a:lvl2pPr>
          <a:lvl3pPr marL="914400" algn="ctr" rtl="0" fontAlgn="base">
            <a:spcBef>
              <a:spcPct val="0"/>
            </a:spcBef>
            <a:spcAft>
              <a:spcPct val="0"/>
            </a:spcAft>
            <a:defRPr kern="1200">
              <a:solidFill>
                <a:sysClr val="windowText" lastClr="000000"/>
              </a:solidFill>
              <a:latin typeface="Arial" charset="0"/>
            </a:defRPr>
          </a:lvl3pPr>
          <a:lvl4pPr marL="1371600" algn="ctr" rtl="0" fontAlgn="base">
            <a:spcBef>
              <a:spcPct val="0"/>
            </a:spcBef>
            <a:spcAft>
              <a:spcPct val="0"/>
            </a:spcAft>
            <a:defRPr kern="1200">
              <a:solidFill>
                <a:sysClr val="windowText" lastClr="000000"/>
              </a:solidFill>
              <a:latin typeface="Arial" charset="0"/>
            </a:defRPr>
          </a:lvl4pPr>
          <a:lvl5pPr marL="1828800" algn="ctr"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2000" b="1" dirty="0" smtClean="0">
              <a:solidFill>
                <a:srgbClr val="F59509"/>
              </a:solidFill>
              <a:latin typeface="Calibri"/>
            </a:rPr>
            <a:t>29% </a:t>
          </a:r>
          <a:r>
            <a:rPr lang="en-US" sz="2000" b="1" dirty="0">
              <a:solidFill>
                <a:srgbClr val="F59509"/>
              </a:solidFill>
              <a:latin typeface="Calibri"/>
            </a:rPr>
            <a:t>decrease </a:t>
          </a:r>
          <a:r>
            <a:rPr lang="en-US" sz="2000" b="1" dirty="0" smtClean="0">
              <a:solidFill>
                <a:srgbClr val="F59509"/>
              </a:solidFill>
              <a:latin typeface="Calibri"/>
            </a:rPr>
            <a:t>since FY01</a:t>
          </a:r>
          <a:endParaRPr lang="en-US" sz="2000" b="1" dirty="0">
            <a:solidFill>
              <a:srgbClr val="F59509"/>
            </a:solidFill>
            <a:latin typeface="Calibri"/>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0.64167</cdr:x>
      <cdr:y>0.05188</cdr:y>
    </cdr:from>
    <cdr:to>
      <cdr:x>0.95833</cdr:x>
      <cdr:y>0.14581</cdr:y>
    </cdr:to>
    <cdr:sp macro="" textlink="">
      <cdr:nvSpPr>
        <cdr:cNvPr id="2" name="Text Box 4"/>
        <cdr:cNvSpPr txBox="1">
          <a:spLocks xmlns:a="http://schemas.openxmlformats.org/drawingml/2006/main" noChangeArrowheads="1"/>
        </cdr:cNvSpPr>
      </cdr:nvSpPr>
      <cdr:spPr bwMode="auto">
        <a:xfrm xmlns:a="http://schemas.openxmlformats.org/drawingml/2006/main">
          <a:off x="5867400" y="221002"/>
          <a:ext cx="2895600" cy="400110"/>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fontAlgn="base">
            <a:spcBef>
              <a:spcPct val="0"/>
            </a:spcBef>
            <a:spcAft>
              <a:spcPct val="0"/>
            </a:spcAft>
            <a:defRPr kern="1200">
              <a:solidFill>
                <a:sysClr val="windowText" lastClr="000000"/>
              </a:solidFill>
              <a:latin typeface="Arial" charset="0"/>
            </a:defRPr>
          </a:lvl1pPr>
          <a:lvl2pPr marL="457200" algn="ctr" rtl="0" fontAlgn="base">
            <a:spcBef>
              <a:spcPct val="0"/>
            </a:spcBef>
            <a:spcAft>
              <a:spcPct val="0"/>
            </a:spcAft>
            <a:defRPr kern="1200">
              <a:solidFill>
                <a:sysClr val="windowText" lastClr="000000"/>
              </a:solidFill>
              <a:latin typeface="Arial" charset="0"/>
            </a:defRPr>
          </a:lvl2pPr>
          <a:lvl3pPr marL="914400" algn="ctr" rtl="0" fontAlgn="base">
            <a:spcBef>
              <a:spcPct val="0"/>
            </a:spcBef>
            <a:spcAft>
              <a:spcPct val="0"/>
            </a:spcAft>
            <a:defRPr kern="1200">
              <a:solidFill>
                <a:sysClr val="windowText" lastClr="000000"/>
              </a:solidFill>
              <a:latin typeface="Arial" charset="0"/>
            </a:defRPr>
          </a:lvl3pPr>
          <a:lvl4pPr marL="1371600" algn="ctr" rtl="0" fontAlgn="base">
            <a:spcBef>
              <a:spcPct val="0"/>
            </a:spcBef>
            <a:spcAft>
              <a:spcPct val="0"/>
            </a:spcAft>
            <a:defRPr kern="1200">
              <a:solidFill>
                <a:sysClr val="windowText" lastClr="000000"/>
              </a:solidFill>
              <a:latin typeface="Arial" charset="0"/>
            </a:defRPr>
          </a:lvl4pPr>
          <a:lvl5pPr marL="1828800" algn="ctr"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2000" b="1" dirty="0" smtClean="0">
              <a:solidFill>
                <a:srgbClr val="F59509"/>
              </a:solidFill>
              <a:latin typeface="Calibri"/>
            </a:rPr>
            <a:t>25% </a:t>
          </a:r>
          <a:r>
            <a:rPr lang="en-US" sz="2000" b="1" dirty="0">
              <a:solidFill>
                <a:srgbClr val="F59509"/>
              </a:solidFill>
              <a:latin typeface="Calibri"/>
            </a:rPr>
            <a:t>decrease </a:t>
          </a:r>
          <a:r>
            <a:rPr lang="en-US" sz="2000" b="1" dirty="0" smtClean="0">
              <a:solidFill>
                <a:srgbClr val="F59509"/>
              </a:solidFill>
              <a:latin typeface="Calibri"/>
            </a:rPr>
            <a:t>since FY01</a:t>
          </a:r>
          <a:endParaRPr lang="en-US" sz="2000" b="1" dirty="0">
            <a:solidFill>
              <a:srgbClr val="F59509"/>
            </a:solidFill>
            <a:latin typeface="Calibri"/>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0.64167</cdr:x>
      <cdr:y>0.05188</cdr:y>
    </cdr:from>
    <cdr:to>
      <cdr:x>0.95833</cdr:x>
      <cdr:y>0.14581</cdr:y>
    </cdr:to>
    <cdr:sp macro="" textlink="">
      <cdr:nvSpPr>
        <cdr:cNvPr id="2" name="Text Box 4"/>
        <cdr:cNvSpPr txBox="1">
          <a:spLocks xmlns:a="http://schemas.openxmlformats.org/drawingml/2006/main" noChangeArrowheads="1"/>
        </cdr:cNvSpPr>
      </cdr:nvSpPr>
      <cdr:spPr bwMode="auto">
        <a:xfrm xmlns:a="http://schemas.openxmlformats.org/drawingml/2006/main">
          <a:off x="5867400" y="221002"/>
          <a:ext cx="2895600" cy="400110"/>
        </a:xfrm>
        <a:prstGeom xmlns:a="http://schemas.openxmlformats.org/drawingml/2006/main" prst="rect">
          <a:avLst/>
        </a:prstGeom>
        <a:solidFill xmlns:a="http://schemas.openxmlformats.org/drawingml/2006/main">
          <a:sysClr val="window" lastClr="FFFFFF"/>
        </a:solidFill>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ctr" rtl="0" fontAlgn="base">
            <a:spcBef>
              <a:spcPct val="0"/>
            </a:spcBef>
            <a:spcAft>
              <a:spcPct val="0"/>
            </a:spcAft>
            <a:defRPr kern="1200">
              <a:solidFill>
                <a:sysClr val="windowText" lastClr="000000"/>
              </a:solidFill>
              <a:latin typeface="Arial" charset="0"/>
            </a:defRPr>
          </a:lvl1pPr>
          <a:lvl2pPr marL="457200" algn="ctr" rtl="0" fontAlgn="base">
            <a:spcBef>
              <a:spcPct val="0"/>
            </a:spcBef>
            <a:spcAft>
              <a:spcPct val="0"/>
            </a:spcAft>
            <a:defRPr kern="1200">
              <a:solidFill>
                <a:sysClr val="windowText" lastClr="000000"/>
              </a:solidFill>
              <a:latin typeface="Arial" charset="0"/>
            </a:defRPr>
          </a:lvl2pPr>
          <a:lvl3pPr marL="914400" algn="ctr" rtl="0" fontAlgn="base">
            <a:spcBef>
              <a:spcPct val="0"/>
            </a:spcBef>
            <a:spcAft>
              <a:spcPct val="0"/>
            </a:spcAft>
            <a:defRPr kern="1200">
              <a:solidFill>
                <a:sysClr val="windowText" lastClr="000000"/>
              </a:solidFill>
              <a:latin typeface="Arial" charset="0"/>
            </a:defRPr>
          </a:lvl3pPr>
          <a:lvl4pPr marL="1371600" algn="ctr" rtl="0" fontAlgn="base">
            <a:spcBef>
              <a:spcPct val="0"/>
            </a:spcBef>
            <a:spcAft>
              <a:spcPct val="0"/>
            </a:spcAft>
            <a:defRPr kern="1200">
              <a:solidFill>
                <a:sysClr val="windowText" lastClr="000000"/>
              </a:solidFill>
              <a:latin typeface="Arial" charset="0"/>
            </a:defRPr>
          </a:lvl4pPr>
          <a:lvl5pPr marL="1828800" algn="ctr"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spcBef>
              <a:spcPct val="50000"/>
            </a:spcBef>
          </a:pPr>
          <a:r>
            <a:rPr lang="en-US" sz="2000" b="1" dirty="0" smtClean="0">
              <a:solidFill>
                <a:srgbClr val="F59509"/>
              </a:solidFill>
              <a:latin typeface="Calibri"/>
            </a:rPr>
            <a:t>22% </a:t>
          </a:r>
          <a:r>
            <a:rPr lang="en-US" sz="2000" b="1" dirty="0">
              <a:solidFill>
                <a:srgbClr val="F59509"/>
              </a:solidFill>
              <a:latin typeface="Calibri"/>
            </a:rPr>
            <a:t>decrease </a:t>
          </a:r>
          <a:r>
            <a:rPr lang="en-US" sz="2000" b="1" dirty="0" smtClean="0">
              <a:solidFill>
                <a:srgbClr val="F59509"/>
              </a:solidFill>
              <a:latin typeface="Calibri"/>
            </a:rPr>
            <a:t>since FY01</a:t>
          </a:r>
          <a:endParaRPr lang="en-US" sz="2000" b="1" dirty="0">
            <a:solidFill>
              <a:srgbClr val="F59509"/>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2899">
              <a:defRPr sz="1200"/>
            </a:lvl1pPr>
          </a:lstStyle>
          <a:p>
            <a:pPr>
              <a:defRPr/>
            </a:pPr>
            <a:endParaRPr lang="en-US" dirty="0"/>
          </a:p>
        </p:txBody>
      </p:sp>
      <p:sp>
        <p:nvSpPr>
          <p:cNvPr id="1495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2899">
              <a:defRPr sz="1200"/>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79513" y="695325"/>
            <a:ext cx="4651375" cy="3487738"/>
          </a:xfrm>
          <a:prstGeom prst="rect">
            <a:avLst/>
          </a:prstGeom>
          <a:noFill/>
          <a:ln w="9525">
            <a:solidFill>
              <a:srgbClr val="000000"/>
            </a:solidFill>
            <a:miter lim="800000"/>
            <a:headEnd/>
            <a:tailEnd/>
          </a:ln>
        </p:spPr>
      </p:sp>
      <p:sp>
        <p:nvSpPr>
          <p:cNvPr id="149509" name="Rectangle 5"/>
          <p:cNvSpPr>
            <a:spLocks noGrp="1" noChangeArrowheads="1"/>
          </p:cNvSpPr>
          <p:nvPr>
            <p:ph type="body" sz="quarter" idx="3"/>
          </p:nvPr>
        </p:nvSpPr>
        <p:spPr bwMode="auto">
          <a:xfrm>
            <a:off x="701675" y="4416425"/>
            <a:ext cx="560705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95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2899">
              <a:defRPr sz="1200"/>
            </a:lvl1pPr>
          </a:lstStyle>
          <a:p>
            <a:pPr>
              <a:defRPr/>
            </a:pPr>
            <a:endParaRPr lang="en-US" dirty="0"/>
          </a:p>
        </p:txBody>
      </p:sp>
      <p:sp>
        <p:nvSpPr>
          <p:cNvPr id="1495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2899">
              <a:defRPr sz="1200"/>
            </a:lvl1pPr>
          </a:lstStyle>
          <a:p>
            <a:pPr>
              <a:defRPr/>
            </a:pPr>
            <a:fld id="{8EB9B306-3678-47DD-A30C-CFBA7A2A0657}" type="slidenum">
              <a:rPr lang="en-US"/>
              <a:pPr>
                <a:defRPr/>
              </a:pPr>
              <a:t>‹#›</a:t>
            </a:fld>
            <a:endParaRPr lang="en-US" dirty="0"/>
          </a:p>
        </p:txBody>
      </p:sp>
    </p:spTree>
    <p:extLst>
      <p:ext uri="{BB962C8B-B14F-4D97-AF65-F5344CB8AC3E}">
        <p14:creationId xmlns:p14="http://schemas.microsoft.com/office/powerpoint/2010/main" xmlns="" val="139049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31863"/>
            <a:fld id="{D7D0F1B9-1788-4D0A-AF74-9A4572D2EC8E}" type="slidenum">
              <a:rPr lang="en-US" smtClean="0"/>
              <a:pPr defTabSz="931863"/>
              <a:t>1</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31811"/>
            <a:fld id="{FC3F827F-E90F-4134-8730-CDD9386D6A84}" type="slidenum">
              <a:rPr lang="en-US" smtClean="0"/>
              <a:pPr defTabSz="931811"/>
              <a:t>10</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defTabSz="931811"/>
            <a:fld id="{FC3F827F-E90F-4134-8730-CDD9386D6A84}" type="slidenum">
              <a:rPr lang="en-US" smtClean="0"/>
              <a:pPr defTabSz="931811"/>
              <a:t>11</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you can see in this slide, in MA we use less of our available economic resources – less of the total income generated in the state - for state and local government programs than do most other states. * Alaska’s high tax-to-income ratio (of 20.8%) is in large part the result of “severance taxes” charged to oil companies for the extraction of this natural resource.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if we are a relatively low tax state, how did we get the name “</a:t>
            </a:r>
            <a:r>
              <a:rPr lang="en-US" baseline="0" dirty="0" err="1" smtClean="0"/>
              <a:t>Taxachusetts</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u="none" baseline="0" dirty="0" smtClean="0"/>
          </a:p>
          <a:p>
            <a:pPr marL="285750" indent="-285750">
              <a:buAutoNum type="romanUcPeriod"/>
            </a:pPr>
            <a:r>
              <a:rPr lang="en-US" b="1" i="0" u="none" baseline="0" dirty="0" smtClean="0"/>
              <a:t> Sales Tax Increase</a:t>
            </a:r>
          </a:p>
          <a:p>
            <a:pPr>
              <a:buFont typeface="Arial" pitchFamily="34" charset="0"/>
              <a:buNone/>
            </a:pPr>
            <a:r>
              <a:rPr lang="en-US" i="1" baseline="0" dirty="0" smtClean="0"/>
              <a:t> </a:t>
            </a:r>
            <a:endParaRPr lang="en-US" i="0" baseline="0" dirty="0" smtClean="0"/>
          </a:p>
          <a:p>
            <a:pPr lvl="1">
              <a:buFont typeface="Arial" pitchFamily="34" charset="0"/>
              <a:buChar char="•"/>
            </a:pPr>
            <a:r>
              <a:rPr lang="en-US" i="0" baseline="0" dirty="0" smtClean="0"/>
              <a:t> Since fiscal year 2009, MA has increased a few taxes, most notably the sales tax. </a:t>
            </a:r>
          </a:p>
          <a:p>
            <a:endParaRPr lang="en-US" i="0" baseline="0" dirty="0" smtClean="0"/>
          </a:p>
          <a:p>
            <a:pPr lvl="1">
              <a:buFont typeface="Arial" pitchFamily="34" charset="0"/>
              <a:buChar char="•"/>
            </a:pPr>
            <a:r>
              <a:rPr lang="en-US" i="0" baseline="0" dirty="0" smtClean="0"/>
              <a:t> Other states also have increased their taxes during the course of the Great Recession due to budget shortfalls. So, even if MA has risen in the rankings, we still very likely are below the national average.</a:t>
            </a:r>
          </a:p>
          <a:p>
            <a:pPr lvl="1">
              <a:buFont typeface="Arial" pitchFamily="34" charset="0"/>
              <a:buNone/>
            </a:pPr>
            <a:endParaRPr lang="en-US" i="1" baseline="0" dirty="0" smtClean="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you can see in this slide, in MA we use less of our available economic resources – less of the total income generated in the state - for state and local government programs than do most other states. * Alaska’s high tax-to-income ratio (of 20.8%) is in large part the result of “severance taxes” charged to oil companies for the extraction of this natural resource.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 if we are a relatively low tax state, how did we get the name “</a:t>
            </a:r>
            <a:r>
              <a:rPr lang="en-US" baseline="0" dirty="0" err="1" smtClean="0"/>
              <a:t>Taxachusetts</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0" u="none" baseline="0" dirty="0" smtClean="0"/>
          </a:p>
          <a:p>
            <a:pPr marL="285750" indent="-285750">
              <a:buAutoNum type="romanUcPeriod"/>
            </a:pPr>
            <a:r>
              <a:rPr lang="en-US" b="1" i="0" u="none" baseline="0" dirty="0" smtClean="0"/>
              <a:t> Sales Tax Increase</a:t>
            </a:r>
          </a:p>
          <a:p>
            <a:pPr>
              <a:buFont typeface="Arial" pitchFamily="34" charset="0"/>
              <a:buNone/>
            </a:pPr>
            <a:r>
              <a:rPr lang="en-US" i="1" baseline="0" dirty="0" smtClean="0"/>
              <a:t> </a:t>
            </a:r>
            <a:endParaRPr lang="en-US" i="0" baseline="0" dirty="0" smtClean="0"/>
          </a:p>
          <a:p>
            <a:pPr lvl="1">
              <a:buFont typeface="Arial" pitchFamily="34" charset="0"/>
              <a:buChar char="•"/>
            </a:pPr>
            <a:r>
              <a:rPr lang="en-US" i="0" baseline="0" dirty="0" smtClean="0"/>
              <a:t> Since fiscal year 2009, MA has increased a few taxes, most notably the sales tax. </a:t>
            </a:r>
          </a:p>
          <a:p>
            <a:endParaRPr lang="en-US" i="0" baseline="0" dirty="0" smtClean="0"/>
          </a:p>
          <a:p>
            <a:pPr lvl="1">
              <a:buFont typeface="Arial" pitchFamily="34" charset="0"/>
              <a:buChar char="•"/>
            </a:pPr>
            <a:r>
              <a:rPr lang="en-US" i="0" baseline="0" dirty="0" smtClean="0"/>
              <a:t> Other states also have increased their taxes during the course of the Great Recession due to budget shortfalls. So, even if MA has risen in the rankings, we still very likely are below the national average.</a:t>
            </a:r>
          </a:p>
          <a:p>
            <a:pPr lvl="1">
              <a:buFont typeface="Arial" pitchFamily="34" charset="0"/>
              <a:buNone/>
            </a:pPr>
            <a:endParaRPr lang="en-US" i="1" baseline="0" dirty="0" smtClean="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u="sng" dirty="0" smtClean="0"/>
              <a:t>Essential:</a:t>
            </a:r>
            <a:r>
              <a:rPr lang="en-US" b="1" i="1" u="sng" baseline="0" dirty="0" smtClean="0"/>
              <a:t> </a:t>
            </a:r>
          </a:p>
          <a:p>
            <a:pPr marL="457200" marR="0" lvl="3"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As you can see here, over the three decades from 1977 to 2009, MA cut taxes as a share of total economic resources more than any other state.</a:t>
            </a:r>
          </a:p>
          <a:p>
            <a:endParaRPr lang="en-US" b="1" i="1" u="sng" baseline="0" dirty="0" smtClean="0"/>
          </a:p>
          <a:p>
            <a:r>
              <a:rPr lang="en-US" b="1" i="1" u="sng" baseline="0" dirty="0" smtClean="0"/>
              <a:t>Optional:</a:t>
            </a:r>
          </a:p>
          <a:p>
            <a:pPr marL="45720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aseline="0" dirty="0" smtClean="0"/>
              <a:t> </a:t>
            </a:r>
          </a:p>
          <a:p>
            <a:pPr lvl="1">
              <a:buFont typeface="Arial" pitchFamily="34" charset="0"/>
              <a:buChar char="•"/>
            </a:pPr>
            <a:r>
              <a:rPr lang="en-US" i="0" baseline="0" dirty="0" smtClean="0"/>
              <a:t> Again, since 2008, MA has increased a few taxes, most notably the sales tax. </a:t>
            </a:r>
          </a:p>
          <a:p>
            <a:endParaRPr lang="en-US" i="0" baseline="0" dirty="0" smtClean="0"/>
          </a:p>
          <a:p>
            <a:pPr lvl="1">
              <a:buFont typeface="Arial" pitchFamily="34" charset="0"/>
              <a:buChar char="•"/>
            </a:pPr>
            <a:r>
              <a:rPr lang="en-US" i="0" baseline="0" dirty="0" smtClean="0"/>
              <a:t> Other states also have increased their taxes during the course of the Great Recession due to budget shortfalls. So, if MA has risen in the rankings, we still very likely are below the national average.</a:t>
            </a:r>
          </a:p>
          <a:p>
            <a:pPr marL="457200" marR="0" lvl="2" indent="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smtClean="0"/>
          </a:p>
          <a:p>
            <a:endParaRPr lang="en-US" b="1" i="1" u="sng" dirty="0" smtClean="0"/>
          </a:p>
          <a:p>
            <a:r>
              <a:rPr lang="en-US" b="1" i="1" u="sng" dirty="0" smtClean="0"/>
              <a:t>Review</a:t>
            </a:r>
            <a:r>
              <a:rPr lang="en-US" b="1" i="1" u="sng" baseline="0" dirty="0" smtClean="0"/>
              <a:t> and transition:</a:t>
            </a:r>
            <a:endParaRPr lang="en-US" b="1" i="1" u="sng" dirty="0" smtClean="0"/>
          </a:p>
          <a:p>
            <a:pPr lvl="1">
              <a:buFont typeface="Arial" pitchFamily="34" charset="0"/>
              <a:buChar char="•"/>
            </a:pPr>
            <a:r>
              <a:rPr lang="en-US" baseline="0" dirty="0" smtClean="0"/>
              <a:t> So, that is a quick look at where MA stands in terms of levels of taxation relative to other states. In the next slide we’ll look more closely at the period since 1998 and see how tax cuts have affected overall state revenue collections. </a:t>
            </a:r>
          </a:p>
          <a:p>
            <a:endParaRPr lang="en-US" baseline="0" dirty="0" smtClean="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i="1" u="sng" dirty="0" smtClean="0"/>
              <a:t>Slide 20</a:t>
            </a:r>
            <a:r>
              <a:rPr lang="en-US" i="1" u="sng" baseline="0" dirty="0" smtClean="0"/>
              <a:t> </a:t>
            </a:r>
            <a:r>
              <a:rPr lang="en-US" i="1" u="none" dirty="0" smtClean="0"/>
              <a:t>(5</a:t>
            </a:r>
            <a:r>
              <a:rPr lang="en-US" i="1" u="none" baseline="0" dirty="0" smtClean="0"/>
              <a:t> </a:t>
            </a:r>
            <a:r>
              <a:rPr lang="en-US" i="1" u="none" dirty="0" smtClean="0"/>
              <a:t>seconds)</a:t>
            </a:r>
          </a:p>
          <a:p>
            <a:pPr lvl="1"/>
            <a:endParaRPr lang="en-US" sz="1200" kern="1200" dirty="0" smtClean="0">
              <a:solidFill>
                <a:schemeClr val="tx1"/>
              </a:solidFill>
              <a:latin typeface="Arial" charset="0"/>
              <a:ea typeface="+mn-ea"/>
              <a:cs typeface="+mn-cs"/>
            </a:endParaRPr>
          </a:p>
          <a:p>
            <a:pPr lvl="1"/>
            <a:r>
              <a:rPr lang="en-US" sz="1200" kern="1200" dirty="0" smtClean="0">
                <a:solidFill>
                  <a:schemeClr val="tx1"/>
                </a:solidFill>
                <a:latin typeface="Arial" charset="0"/>
                <a:ea typeface="+mn-ea"/>
                <a:cs typeface="+mn-cs"/>
              </a:rPr>
              <a:t>Tax</a:t>
            </a:r>
            <a:r>
              <a:rPr lang="en-US" sz="1200" kern="1200" baseline="0" dirty="0" smtClean="0">
                <a:solidFill>
                  <a:schemeClr val="tx1"/>
                </a:solidFill>
                <a:latin typeface="Arial" charset="0"/>
                <a:ea typeface="+mn-ea"/>
                <a:cs typeface="+mn-cs"/>
              </a:rPr>
              <a:t> cuts and the resulting drop in r</a:t>
            </a:r>
            <a:r>
              <a:rPr lang="en-US" sz="1200" kern="1200" dirty="0" smtClean="0">
                <a:solidFill>
                  <a:schemeClr val="tx1"/>
                </a:solidFill>
                <a:latin typeface="Arial" charset="0"/>
                <a:ea typeface="+mn-ea"/>
                <a:cs typeface="+mn-cs"/>
              </a:rPr>
              <a:t>evenues</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have led to multiple rounds of budget cuts to all kinds of state programs.</a:t>
            </a:r>
            <a:endParaRPr lang="en-US" sz="12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31811"/>
            <a:fld id="{D987D227-04DD-49A1-A4C6-B9FEDCA9F08A}" type="slidenum">
              <a:rPr lang="en-US" smtClean="0"/>
              <a:pPr defTabSz="931811"/>
              <a:t>2</a:t>
            </a:fld>
            <a:endParaRPr lang="en-US" dirty="0" smtClean="0"/>
          </a:p>
        </p:txBody>
      </p:sp>
      <p:sp>
        <p:nvSpPr>
          <p:cNvPr id="89091" name="Rectangle 2"/>
          <p:cNvSpPr>
            <a:spLocks noGrp="1" noRot="1" noChangeAspect="1" noChangeArrowheads="1" noTextEdit="1"/>
          </p:cNvSpPr>
          <p:nvPr>
            <p:ph type="sldImg"/>
          </p:nvPr>
        </p:nvSpPr>
        <p:spPr>
          <a:xfrm>
            <a:off x="1184275" y="695325"/>
            <a:ext cx="4651375" cy="3487738"/>
          </a:xfrm>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26</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27</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28</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29</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pPr defTabSz="931863"/>
            <a:fld id="{DBA83706-8270-476B-89DD-DBD3F955448E}" type="slidenum">
              <a:rPr lang="en-US" smtClean="0"/>
              <a:pPr defTabSz="931863"/>
              <a:t>30</a:t>
            </a:fld>
            <a:endParaRPr lang="en-US" dirty="0" smtClean="0"/>
          </a:p>
        </p:txBody>
      </p:sp>
      <p:sp>
        <p:nvSpPr>
          <p:cNvPr id="104451" name="Rectangle 2"/>
          <p:cNvSpPr>
            <a:spLocks noGrp="1" noRot="1" noChangeAspect="1" noChangeArrowheads="1" noTextEdit="1"/>
          </p:cNvSpPr>
          <p:nvPr>
            <p:ph type="sldImg"/>
          </p:nvPr>
        </p:nvSpPr>
        <p:spPr>
          <a:xfrm>
            <a:off x="1184275" y="695325"/>
            <a:ext cx="4651375" cy="3487738"/>
          </a:xfrm>
          <a:ln/>
        </p:spPr>
      </p:sp>
      <p:sp>
        <p:nvSpPr>
          <p:cNvPr id="1044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32</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33</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31811"/>
            <a:fld id="{4D6D0857-731B-4BAB-8F48-07A14C07A8F0}" type="slidenum">
              <a:rPr lang="en-US" smtClean="0"/>
              <a:pPr defTabSz="931811"/>
              <a:t>3</a:t>
            </a:fld>
            <a:endParaRPr lang="en-US" dirty="0" smtClean="0"/>
          </a:p>
        </p:txBody>
      </p:sp>
      <p:sp>
        <p:nvSpPr>
          <p:cNvPr id="90115" name="Rectangle 2"/>
          <p:cNvSpPr>
            <a:spLocks noGrp="1" noRot="1" noChangeAspect="1" noChangeArrowheads="1" noTextEdit="1"/>
          </p:cNvSpPr>
          <p:nvPr>
            <p:ph type="sldImg"/>
          </p:nvPr>
        </p:nvSpPr>
        <p:spPr>
          <a:xfrm>
            <a:off x="1184275" y="695325"/>
            <a:ext cx="4651375" cy="3487738"/>
          </a:xfrm>
          <a:ln/>
        </p:spPr>
      </p:sp>
      <p:sp>
        <p:nvSpPr>
          <p:cNvPr id="90116" name="Rectangle 3"/>
          <p:cNvSpPr>
            <a:spLocks noGrp="1" noChangeArrowheads="1"/>
          </p:cNvSpPr>
          <p:nvPr>
            <p:ph type="body" idx="1"/>
          </p:nvPr>
        </p:nvSpPr>
        <p:spPr>
          <a:noFill/>
          <a:ln/>
        </p:spPr>
        <p:txBody>
          <a:bodyPr/>
          <a:lstStyle/>
          <a:p>
            <a:pPr eaLnBrk="1" hangingPunct="1"/>
            <a:r>
              <a:rPr lang="en-US" smtClean="0"/>
              <a:t>…helps us get where we need to go, whether we’re driving or using public transportation…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PREVIOUS SLIDE STILL UP:</a:t>
            </a:r>
          </a:p>
          <a:p>
            <a:endParaRPr lang="en-US" baseline="0" dirty="0" smtClean="0"/>
          </a:p>
          <a:p>
            <a:r>
              <a:rPr lang="en-US" baseline="0" dirty="0" smtClean="0"/>
              <a:t>The obvious question this all leaves us with is: does this work? Does investing $700 mil a year in tax breaks help improve the state economy?</a:t>
            </a:r>
          </a:p>
          <a:p>
            <a:endParaRPr lang="en-US" baseline="0" dirty="0" smtClean="0"/>
          </a:p>
          <a:p>
            <a:r>
              <a:rPr lang="en-US" baseline="0" dirty="0" smtClean="0"/>
              <a:t>Mostly, we really don’t know, because there isn’t any good data on effectiveness of each specific tax break, but there is some pretty compelling data on the effect of taxes overall.</a:t>
            </a:r>
          </a:p>
          <a:p>
            <a:endParaRPr lang="en-US" baseline="0" dirty="0" smtClean="0"/>
          </a:p>
          <a:p>
            <a:r>
              <a:rPr lang="en-US" baseline="0" dirty="0" smtClean="0"/>
              <a:t>First let’s look at the relationship between total taxes and wages.</a:t>
            </a:r>
          </a:p>
          <a:p>
            <a:r>
              <a:rPr lang="en-US" baseline="0" dirty="0" smtClean="0"/>
              <a:t>__________________</a:t>
            </a:r>
          </a:p>
          <a:p>
            <a:r>
              <a:rPr lang="en-US" baseline="0" dirty="0" smtClean="0"/>
              <a:t>One good measure of a state’s economic strength is whether or not the economy is delivering good wages for working people.</a:t>
            </a:r>
          </a:p>
          <a:p>
            <a:endParaRPr lang="en-US" baseline="0" dirty="0" smtClean="0"/>
          </a:p>
          <a:p>
            <a:r>
              <a:rPr lang="en-US" baseline="0" dirty="0" smtClean="0"/>
              <a:t>(Show what different </a:t>
            </a:r>
            <a:r>
              <a:rPr lang="en-US" baseline="0" dirty="0" err="1" smtClean="0"/>
              <a:t>trendlines</a:t>
            </a:r>
            <a:r>
              <a:rPr lang="en-US" baseline="0" dirty="0" smtClean="0"/>
              <a:t> would look like)</a:t>
            </a:r>
          </a:p>
          <a:p>
            <a:endParaRPr lang="en-US" baseline="0" dirty="0" smtClean="0"/>
          </a:p>
          <a:p>
            <a:r>
              <a:rPr lang="en-US" baseline="0" dirty="0" smtClean="0"/>
              <a:t>So let’s see what this shows us…ABSOLUTELY NOTHING</a:t>
            </a:r>
          </a:p>
          <a:p>
            <a:endParaRPr lang="en-US" baseline="0" dirty="0" smtClean="0"/>
          </a:p>
          <a:p>
            <a:r>
              <a:rPr lang="en-US" dirty="0" smtClean="0"/>
              <a:t>This is consistent with most</a:t>
            </a:r>
            <a:r>
              <a:rPr lang="en-US" baseline="0" dirty="0" smtClean="0"/>
              <a:t> economic literature. O</a:t>
            </a:r>
            <a:r>
              <a:rPr lang="en-US" dirty="0" smtClean="0"/>
              <a:t>ther factors are more important to the strength of the economy than taxes.</a:t>
            </a:r>
          </a:p>
          <a:p>
            <a:endParaRPr lang="en-US" baseline="0" dirty="0" smtClean="0"/>
          </a:p>
          <a:p>
            <a:r>
              <a:rPr lang="en-US" baseline="0" dirty="0" smtClean="0"/>
              <a:t>Also, if you think about it, taxes that are taken in by the state go back out in the form of hiring and providing services that contribute to the economy.</a:t>
            </a:r>
          </a:p>
          <a:p>
            <a:r>
              <a:rPr lang="en-US" baseline="0" dirty="0" smtClean="0"/>
              <a:t>_________________________________________</a:t>
            </a:r>
          </a:p>
          <a:p>
            <a:pPr defTabSz="931727"/>
            <a:r>
              <a:rPr lang="en-US" dirty="0" smtClean="0"/>
              <a:t>Let’s now swap in education for taxes and see if we observe a similar</a:t>
            </a:r>
            <a:r>
              <a:rPr lang="en-US" baseline="0" dirty="0" smtClean="0"/>
              <a:t> story.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37</a:t>
            </a:fld>
            <a:endParaRPr lang="en-US" dirty="0"/>
          </a:p>
        </p:txBody>
      </p:sp>
    </p:spTree>
    <p:extLst>
      <p:ext uri="{BB962C8B-B14F-4D97-AF65-F5344CB8AC3E}">
        <p14:creationId xmlns:p14="http://schemas.microsoft.com/office/powerpoint/2010/main" xmlns="" val="3703678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States with better-educated workers have stronger, more vibrant economies.</a:t>
            </a:r>
          </a:p>
          <a:p>
            <a:endParaRPr lang="en-US" baseline="0" dirty="0" smtClean="0"/>
          </a:p>
          <a:p>
            <a:r>
              <a:rPr lang="en-US" baseline="0" dirty="0" smtClean="0"/>
              <a:t>Massachusetts, which has the very best educated workforce in the country, has an economy strong enough to provide good jobs with good wages.</a:t>
            </a:r>
            <a:endParaRPr lang="en-US" dirty="0" smtClean="0"/>
          </a:p>
          <a:p>
            <a:endParaRPr lang="en-US" dirty="0" smtClean="0"/>
          </a:p>
          <a:p>
            <a:r>
              <a:rPr lang="en-US" dirty="0" smtClean="0"/>
              <a:t>Now, it is true</a:t>
            </a:r>
            <a:r>
              <a:rPr lang="en-US" baseline="0" dirty="0" smtClean="0"/>
              <a:t> that causation is likely going in both directions</a:t>
            </a:r>
          </a:p>
          <a:p>
            <a:r>
              <a:rPr lang="en-US" baseline="0" dirty="0" smtClean="0"/>
              <a:t>	--e.g. high-paying jobs attracting well educated workers from out-of-state</a:t>
            </a:r>
          </a:p>
          <a:p>
            <a:endParaRPr lang="en-US" baseline="0" dirty="0" smtClean="0"/>
          </a:p>
          <a:p>
            <a:r>
              <a:rPr lang="en-US" baseline="0" dirty="0" smtClean="0"/>
              <a:t>But I do think that intuitively it makes sense to see higher education levels leading to higher wages.</a:t>
            </a:r>
          </a:p>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it does make sense that what functions at the individual level would also aggregate to the state level.</a:t>
            </a:r>
          </a:p>
          <a:p>
            <a:endParaRPr lang="en-US" baseline="0" dirty="0" smtClean="0"/>
          </a:p>
          <a:p>
            <a:r>
              <a:rPr lang="en-US" baseline="0" dirty="0" smtClean="0"/>
              <a:t>Overwhelmingly, employers who pay good wages expect highly skilled employees.</a:t>
            </a:r>
          </a:p>
          <a:p>
            <a:endParaRPr lang="en-US" baseline="0" dirty="0" smtClean="0"/>
          </a:p>
          <a:p>
            <a:r>
              <a:rPr lang="en-US" baseline="0" dirty="0" smtClean="0"/>
              <a:t>Striking just how important education is. This should be the center of our </a:t>
            </a:r>
            <a:r>
              <a:rPr lang="en-US" baseline="0" dirty="0" err="1" smtClean="0"/>
              <a:t>ec</a:t>
            </a:r>
            <a:r>
              <a:rPr lang="en-US" baseline="0" dirty="0" smtClean="0"/>
              <a:t> </a:t>
            </a:r>
            <a:r>
              <a:rPr lang="en-US" baseline="0" dirty="0" err="1" smtClean="0"/>
              <a:t>dev</a:t>
            </a:r>
            <a:r>
              <a:rPr lang="en-US" baseline="0" dirty="0" smtClean="0"/>
              <a:t> strategy.</a:t>
            </a:r>
          </a:p>
          <a:p>
            <a:endParaRPr lang="en-US" baseline="0" dirty="0" smtClean="0"/>
          </a:p>
          <a:p>
            <a:r>
              <a:rPr lang="en-US" baseline="0" dirty="0" smtClean="0"/>
              <a:t>Why not???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39</a:t>
            </a:fld>
            <a:endParaRPr lang="en-US" dirty="0"/>
          </a:p>
        </p:txBody>
      </p:sp>
    </p:spTree>
    <p:extLst>
      <p:ext uri="{BB962C8B-B14F-4D97-AF65-F5344CB8AC3E}">
        <p14:creationId xmlns:p14="http://schemas.microsoft.com/office/powerpoint/2010/main" xmlns="" val="3837905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235">
              <a:defRPr/>
            </a:pPr>
            <a:r>
              <a:rPr lang="en-US" dirty="0" smtClean="0"/>
              <a:t>Because this hasn’t always been the case,</a:t>
            </a:r>
            <a:r>
              <a:rPr lang="en-US" baseline="0" dirty="0" smtClean="0"/>
              <a:t> as demonstrated by looking at the same data from 30 years ago. Perhaps this is why the importance of investing in education is just now becoming widely accepted.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defTabSz="931863"/>
            <a:fld id="{27978DB3-4590-4042-8F82-0587EC527542}" type="slidenum">
              <a:rPr lang="en-US" smtClean="0"/>
              <a:pPr defTabSz="931863"/>
              <a:t>41</a:t>
            </a:fld>
            <a:endParaRPr lang="en-US" dirty="0" smtClean="0"/>
          </a:p>
        </p:txBody>
      </p:sp>
      <p:sp>
        <p:nvSpPr>
          <p:cNvPr id="11776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1" tIns="46586" rIns="93171" bIns="46586" anchor="b"/>
          <a:lstStyle/>
          <a:p>
            <a:pPr algn="r" defTabSz="931863"/>
            <a:fld id="{E78ACEED-8FCA-401E-AED4-B3C3E4624EA5}" type="slidenum">
              <a:rPr lang="en-US" sz="1200"/>
              <a:pPr algn="r" defTabSz="931863"/>
              <a:t>41</a:t>
            </a:fld>
            <a:endParaRPr lang="en-US" sz="1200" dirty="0"/>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xmlns="" val="3098435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B9B306-3678-47DD-A30C-CFBA7A2A0657}" type="slidenum">
              <a:rPr lang="en-US" smtClean="0"/>
              <a:pPr>
                <a:defRPr/>
              </a:pPr>
              <a:t>43</a:t>
            </a:fld>
            <a:endParaRPr lang="en-US" dirty="0"/>
          </a:p>
        </p:txBody>
      </p:sp>
    </p:spTree>
    <p:extLst>
      <p:ext uri="{BB962C8B-B14F-4D97-AF65-F5344CB8AC3E}">
        <p14:creationId xmlns:p14="http://schemas.microsoft.com/office/powerpoint/2010/main" xmlns="" val="309843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31811"/>
            <a:fld id="{00986FFB-635A-4DC1-BAE2-14461A4271C8}" type="slidenum">
              <a:rPr lang="en-US" smtClean="0"/>
              <a:pPr defTabSz="931811"/>
              <a:t>4</a:t>
            </a:fld>
            <a:endParaRPr lang="en-US" dirty="0" smtClean="0"/>
          </a:p>
        </p:txBody>
      </p:sp>
      <p:sp>
        <p:nvSpPr>
          <p:cNvPr id="91139" name="Rectangle 2"/>
          <p:cNvSpPr>
            <a:spLocks noGrp="1" noRot="1" noChangeAspect="1" noChangeArrowheads="1" noTextEdit="1"/>
          </p:cNvSpPr>
          <p:nvPr>
            <p:ph type="sldImg"/>
          </p:nvPr>
        </p:nvSpPr>
        <p:spPr>
          <a:xfrm>
            <a:off x="1181100" y="696913"/>
            <a:ext cx="4649788" cy="3486150"/>
          </a:xfrm>
          <a:ln/>
        </p:spPr>
      </p:sp>
      <p:sp>
        <p:nvSpPr>
          <p:cNvPr id="91140"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31811"/>
            <a:fld id="{821191E7-30EA-41F1-B5E9-B1519C8B6882}" type="slidenum">
              <a:rPr lang="en-US" smtClean="0"/>
              <a:pPr defTabSz="931811"/>
              <a:t>5</a:t>
            </a:fld>
            <a:endParaRPr lang="en-US" dirty="0" smtClean="0"/>
          </a:p>
        </p:txBody>
      </p:sp>
      <p:sp>
        <p:nvSpPr>
          <p:cNvPr id="92163" name="Rectangle 2"/>
          <p:cNvSpPr>
            <a:spLocks noGrp="1" noRot="1" noChangeAspect="1" noChangeArrowheads="1" noTextEdit="1"/>
          </p:cNvSpPr>
          <p:nvPr>
            <p:ph type="sldImg"/>
          </p:nvPr>
        </p:nvSpPr>
        <p:spPr>
          <a:xfrm>
            <a:off x="1181100" y="696913"/>
            <a:ext cx="4649788" cy="3486150"/>
          </a:xfrm>
          <a:ln/>
        </p:spPr>
      </p:sp>
      <p:sp>
        <p:nvSpPr>
          <p:cNvPr id="92164"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31811"/>
            <a:fld id="{5A97BBD4-7A45-44FE-B106-CCB65FA4C19F}" type="slidenum">
              <a:rPr lang="en-US" smtClean="0"/>
              <a:pPr defTabSz="931811"/>
              <a:t>6</a:t>
            </a:fld>
            <a:endParaRPr lang="en-US" dirty="0" smtClean="0"/>
          </a:p>
        </p:txBody>
      </p:sp>
      <p:sp>
        <p:nvSpPr>
          <p:cNvPr id="93187" name="Rectangle 2"/>
          <p:cNvSpPr>
            <a:spLocks noGrp="1" noRot="1" noChangeAspect="1" noChangeArrowheads="1" noTextEdit="1"/>
          </p:cNvSpPr>
          <p:nvPr>
            <p:ph type="sldImg"/>
          </p:nvPr>
        </p:nvSpPr>
        <p:spPr>
          <a:xfrm>
            <a:off x="1184275" y="695325"/>
            <a:ext cx="4651375" cy="3487738"/>
          </a:xfrm>
          <a:ln/>
        </p:spPr>
      </p:sp>
      <p:sp>
        <p:nvSpPr>
          <p:cNvPr id="93188" name="Rectangle 3"/>
          <p:cNvSpPr>
            <a:spLocks noGrp="1" noChangeArrowheads="1"/>
          </p:cNvSpPr>
          <p:nvPr>
            <p:ph type="body" idx="1"/>
          </p:nvPr>
        </p:nvSpPr>
        <p:spPr>
          <a:noFill/>
          <a:ln/>
        </p:spPr>
        <p:txBody>
          <a:bodyPr/>
          <a:lstStyle/>
          <a:p>
            <a:pPr eaLnBrk="1" hangingPunct="1"/>
            <a:r>
              <a:rPr lang="en-US" smtClean="0"/>
              <a:t>protect our drinking water and natural habitats…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31811"/>
            <a:fld id="{2EC5FABD-F0C6-4674-8584-167731A59023}" type="slidenum">
              <a:rPr lang="en-US" smtClean="0"/>
              <a:pPr defTabSz="931811"/>
              <a:t>7</a:t>
            </a:fld>
            <a:endParaRPr lang="en-US" dirty="0" smtClean="0"/>
          </a:p>
        </p:txBody>
      </p:sp>
      <p:sp>
        <p:nvSpPr>
          <p:cNvPr id="94211" name="Rectangle 2"/>
          <p:cNvSpPr>
            <a:spLocks noGrp="1" noRot="1" noChangeAspect="1" noChangeArrowheads="1" noTextEdit="1"/>
          </p:cNvSpPr>
          <p:nvPr>
            <p:ph type="sldImg"/>
          </p:nvPr>
        </p:nvSpPr>
        <p:spPr>
          <a:xfrm>
            <a:off x="1184275" y="695325"/>
            <a:ext cx="4651375" cy="3487738"/>
          </a:xfrm>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31811"/>
            <a:fld id="{8736F494-CB7B-4762-89BB-C23DD4259CDA}" type="slidenum">
              <a:rPr lang="en-US" smtClean="0"/>
              <a:pPr defTabSz="931811"/>
              <a:t>8</a:t>
            </a:fld>
            <a:endParaRPr lang="en-US" dirty="0" smtClean="0"/>
          </a:p>
        </p:txBody>
      </p:sp>
      <p:sp>
        <p:nvSpPr>
          <p:cNvPr id="95235" name="Rectangle 2"/>
          <p:cNvSpPr>
            <a:spLocks noGrp="1" noRot="1" noChangeAspect="1" noChangeArrowheads="1" noTextEdit="1"/>
          </p:cNvSpPr>
          <p:nvPr>
            <p:ph type="sldImg"/>
          </p:nvPr>
        </p:nvSpPr>
        <p:spPr>
          <a:xfrm>
            <a:off x="1184275" y="695325"/>
            <a:ext cx="4651375" cy="3487738"/>
          </a:xfrm>
          <a:ln/>
        </p:spPr>
      </p:sp>
      <p:sp>
        <p:nvSpPr>
          <p:cNvPr id="95236" name="Rectangle 3"/>
          <p:cNvSpPr>
            <a:spLocks noGrp="1" noChangeArrowheads="1"/>
          </p:cNvSpPr>
          <p:nvPr>
            <p:ph type="body" idx="1"/>
          </p:nvPr>
        </p:nvSpPr>
        <p:spPr>
          <a:noFill/>
          <a:ln/>
        </p:spPr>
        <p:txBody>
          <a:bodyPr/>
          <a:lstStyle/>
          <a:p>
            <a:pPr eaLnBrk="1" hangingPunct="1"/>
            <a:r>
              <a:rPr lang="en-US" smtClean="0"/>
              <a:t>…ensure access to affordable health care and services…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31811"/>
            <a:fld id="{7C6308D8-498A-4F05-B5B3-3A6E28D4E914}" type="slidenum">
              <a:rPr lang="en-US" smtClean="0"/>
              <a:pPr defTabSz="931811"/>
              <a:t>9</a:t>
            </a:fld>
            <a:endParaRPr lang="en-US" dirty="0" smtClean="0"/>
          </a:p>
        </p:txBody>
      </p:sp>
      <p:sp>
        <p:nvSpPr>
          <p:cNvPr id="97283" name="Rectangle 2"/>
          <p:cNvSpPr>
            <a:spLocks noGrp="1" noRot="1" noChangeAspect="1" noChangeArrowheads="1" noTextEdit="1"/>
          </p:cNvSpPr>
          <p:nvPr>
            <p:ph type="sldImg"/>
          </p:nvPr>
        </p:nvSpPr>
        <p:spPr>
          <a:xfrm>
            <a:off x="1181100" y="695325"/>
            <a:ext cx="4651375" cy="3487738"/>
          </a:xfrm>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17365D"/>
            </a:solidFill>
            <a:prstDash val="solid"/>
            <a:miter lim="800000"/>
            <a:headEnd/>
            <a:tailEnd/>
          </a:ln>
        </p:spPr>
        <p:txBody>
          <a:bodyPr/>
          <a:lstStyle/>
          <a:p>
            <a:pPr>
              <a:defRPr/>
            </a:pPr>
            <a:endParaRPr lang="en-US" dirty="0"/>
          </a:p>
        </p:txBody>
      </p:sp>
      <p:sp>
        <p:nvSpPr>
          <p:cNvPr id="5" name="Line 8"/>
          <p:cNvSpPr>
            <a:spLocks noChangeShapeType="1"/>
          </p:cNvSpPr>
          <p:nvPr/>
        </p:nvSpPr>
        <p:spPr bwMode="auto">
          <a:xfrm>
            <a:off x="457200" y="6172200"/>
            <a:ext cx="8229600" cy="0"/>
          </a:xfrm>
          <a:prstGeom prst="line">
            <a:avLst/>
          </a:prstGeom>
          <a:noFill/>
          <a:ln w="19050">
            <a:solidFill>
              <a:srgbClr val="17365D"/>
            </a:solidFill>
            <a:round/>
            <a:headEnd/>
            <a:tailEnd/>
          </a:ln>
          <a:effectLst/>
        </p:spPr>
        <p:txBody>
          <a:bodyPr/>
          <a:lstStyle/>
          <a:p>
            <a:pPr>
              <a:defRPr/>
            </a:pPr>
            <a:endParaRPr lang="en-US" dirty="0"/>
          </a:p>
        </p:txBody>
      </p:sp>
      <p:pic>
        <p:nvPicPr>
          <p:cNvPr id="6" name="Picture 24" descr="mass-budget-letterhead"/>
          <p:cNvPicPr>
            <a:picLocks noChangeAspect="1" noChangeArrowheads="1"/>
          </p:cNvPicPr>
          <p:nvPr userDrawn="1"/>
        </p:nvPicPr>
        <p:blipFill>
          <a:blip r:embed="rId2" cstate="print"/>
          <a:srcRect/>
          <a:stretch>
            <a:fillRect/>
          </a:stretch>
        </p:blipFill>
        <p:spPr bwMode="auto">
          <a:xfrm>
            <a:off x="457200" y="6237288"/>
            <a:ext cx="3352800" cy="534987"/>
          </a:xfrm>
          <a:prstGeom prst="rect">
            <a:avLst/>
          </a:prstGeom>
          <a:noFill/>
          <a:ln w="9525">
            <a:noFill/>
            <a:miter lim="800000"/>
            <a:headEnd/>
            <a:tailEnd/>
          </a:ln>
        </p:spPr>
      </p:pic>
      <p:sp>
        <p:nvSpPr>
          <p:cNvPr id="268390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268390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6"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523E426C-5AC2-48A5-BC50-2753A32260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194501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7" name="Slide Number Placeholder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B7E16989-22AD-4142-8CDD-E1C84B7C85B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115940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9"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B29294AC-891A-4924-AE50-709FB5BE9C7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3450302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5"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2B03DE56-21E4-4B92-A42E-CB5E4F18C0F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411598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4"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866C2CE6-9206-4EB3-B0B5-0200FF64329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343920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7" name="Slide Number Placeholder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A6AB0BB9-75A7-4366-8541-2EFA3E19447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2859568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7" name="Slide Number Placeholder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81D76951-73E8-47E2-A54F-2C5096F13DE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17902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6"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437BCBC3-0904-4539-BC3D-B54694F6B8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173404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6"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ACA9F98E-FC64-4D08-82F3-3AA858DFCD6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3259390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9"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578D24EF-B801-4D0B-AACD-51EEB0C4618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344765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b="1">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8"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5605EF1B-2586-4BE5-A293-B84BE1FAF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1194477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en-US">
                <a:solidFill>
                  <a:prstClr val="black"/>
                </a:solidFill>
              </a:rPr>
              <a:t>Massachusetts Budget and Policy Center</a:t>
            </a:r>
          </a:p>
        </p:txBody>
      </p:sp>
      <p:sp>
        <p:nvSpPr>
          <p:cNvPr id="6"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04A696E5-4C70-43F1-811B-7C213B0340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981252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2827355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1554514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2320963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325578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2716270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253035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38447961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42916859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15003372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28565107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15348586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8391501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15280455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90943E-1AA3-4674-93C0-E8D055730412}" type="datetimeFigureOut">
              <a:rPr lang="en-US" smtClean="0">
                <a:solidFill>
                  <a:srgbClr val="000000">
                    <a:tint val="75000"/>
                  </a:srgbClr>
                </a:solidFill>
              </a:rPr>
              <a:pPr/>
              <a:t>1/27/2014</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413DAC1A-571C-4DB5-8802-0F0D3A46514C}"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xmlns="" val="587561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lvl1pPr>
              <a:defRPr sz="3000">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55800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lvl1pPr>
              <a:defRPr sz="3000"/>
            </a:lvl1pPr>
          </a:lstStyle>
          <a:p>
            <a:r>
              <a:rPr lang="en-US" dirty="0" smtClean="0"/>
              <a:t>Click to edit Master title style</a:t>
            </a:r>
            <a:endParaRPr lang="en-US" dirty="0"/>
          </a:p>
        </p:txBody>
      </p:sp>
    </p:spTree>
    <p:extLst>
      <p:ext uri="{BB962C8B-B14F-4D97-AF65-F5344CB8AC3E}">
        <p14:creationId xmlns:p14="http://schemas.microsoft.com/office/powerpoint/2010/main" xmlns="" val="11623629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17365D"/>
            </a:solidFill>
            <a:prstDash val="solid"/>
            <a:miter lim="800000"/>
            <a:headEnd/>
            <a:tailEnd/>
          </a:ln>
        </p:spPr>
        <p:txBody>
          <a:bodyPr/>
          <a:lstStyle/>
          <a:p>
            <a:pPr>
              <a:defRPr/>
            </a:pPr>
            <a:endParaRPr lang="en-US">
              <a:solidFill>
                <a:prstClr val="black"/>
              </a:solidFill>
            </a:endParaRPr>
          </a:p>
        </p:txBody>
      </p:sp>
      <p:sp>
        <p:nvSpPr>
          <p:cNvPr id="5" name="Line 8"/>
          <p:cNvSpPr>
            <a:spLocks noChangeShapeType="1"/>
          </p:cNvSpPr>
          <p:nvPr/>
        </p:nvSpPr>
        <p:spPr bwMode="auto">
          <a:xfrm>
            <a:off x="457200" y="6172200"/>
            <a:ext cx="8229600" cy="0"/>
          </a:xfrm>
          <a:prstGeom prst="line">
            <a:avLst/>
          </a:prstGeom>
          <a:noFill/>
          <a:ln w="19050">
            <a:solidFill>
              <a:srgbClr val="17365D"/>
            </a:solidFill>
            <a:round/>
            <a:headEnd/>
            <a:tailEnd/>
          </a:ln>
          <a:effectLst/>
        </p:spPr>
        <p:txBody>
          <a:bodyPr/>
          <a:lstStyle/>
          <a:p>
            <a:pPr>
              <a:defRPr/>
            </a:pPr>
            <a:endParaRPr lang="en-US">
              <a:solidFill>
                <a:prstClr val="black"/>
              </a:solidFill>
            </a:endParaRPr>
          </a:p>
        </p:txBody>
      </p:sp>
      <p:pic>
        <p:nvPicPr>
          <p:cNvPr id="6" name="Picture 24" descr="mass-budget-letterhead"/>
          <p:cNvPicPr>
            <a:picLocks noChangeAspect="1" noChangeArrowheads="1"/>
          </p:cNvPicPr>
          <p:nvPr userDrawn="1"/>
        </p:nvPicPr>
        <p:blipFill>
          <a:blip r:embed="rId2" cstate="print"/>
          <a:srcRect/>
          <a:stretch>
            <a:fillRect/>
          </a:stretch>
        </p:blipFill>
        <p:spPr bwMode="auto">
          <a:xfrm>
            <a:off x="457200" y="6237288"/>
            <a:ext cx="3352800" cy="534987"/>
          </a:xfrm>
          <a:prstGeom prst="rect">
            <a:avLst/>
          </a:prstGeom>
          <a:noFill/>
          <a:ln w="9525">
            <a:noFill/>
            <a:miter lim="800000"/>
            <a:headEnd/>
            <a:tailEnd/>
          </a:ln>
        </p:spPr>
      </p:pic>
      <p:sp>
        <p:nvSpPr>
          <p:cNvPr id="268390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2683907"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r>
              <a:rPr lang="en-US">
                <a:solidFill>
                  <a:prstClr val="black"/>
                </a:solidFill>
              </a:rPr>
              <a:t>August 2, 2004</a:t>
            </a:r>
            <a:endParaRPr lang="en-US" altLang="en-US">
              <a:solidFill>
                <a:prstClr val="black"/>
              </a:solidFill>
            </a:endParaRPr>
          </a:p>
        </p:txBody>
      </p:sp>
      <p:sp>
        <p:nvSpPr>
          <p:cNvPr id="8"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ltLang="en-US">
                <a:solidFill>
                  <a:prstClr val="black"/>
                </a:solidFill>
              </a:rPr>
              <a:t>Massachusetts Budget and Policy Center</a:t>
            </a:r>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B20E8F60-F1D9-4DFC-80CA-38F574E7089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xmlns="" val="322076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9899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381000" y="228600"/>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4710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91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Garamond" pitchFamily="18" charset="0"/>
              </a:defRPr>
            </a:lvl1pPr>
          </a:lstStyle>
          <a:p>
            <a:pPr>
              <a:defRPr/>
            </a:pPr>
            <a:r>
              <a:rPr lang="en-US" dirty="0"/>
              <a:t>August 2, 2004</a:t>
            </a:r>
            <a:endParaRPr lang="en-US" altLang="en-US" dirty="0"/>
          </a:p>
        </p:txBody>
      </p:sp>
      <p:sp>
        <p:nvSpPr>
          <p:cNvPr id="26091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bg1">
                <a:lumMod val="65000"/>
              </a:schemeClr>
            </a:solidFill>
            <a:prstDash val="solid"/>
            <a:miter lim="800000"/>
            <a:headEnd/>
            <a:tailEnd/>
          </a:ln>
        </p:spPr>
        <p:txBody>
          <a:bodyPr/>
          <a:lstStyle/>
          <a:p>
            <a:pPr>
              <a:defRPr/>
            </a:pPr>
            <a:endParaRPr lang="en-US" dirty="0"/>
          </a:p>
        </p:txBody>
      </p:sp>
      <p:sp>
        <p:nvSpPr>
          <p:cNvPr id="2609160" name="Line 8"/>
          <p:cNvSpPr>
            <a:spLocks noChangeShapeType="1"/>
          </p:cNvSpPr>
          <p:nvPr/>
        </p:nvSpPr>
        <p:spPr bwMode="auto">
          <a:xfrm>
            <a:off x="457200" y="6172200"/>
            <a:ext cx="8229600" cy="0"/>
          </a:xfrm>
          <a:prstGeom prst="line">
            <a:avLst/>
          </a:prstGeom>
          <a:noFill/>
          <a:ln w="19050">
            <a:solidFill>
              <a:schemeClr val="bg1">
                <a:lumMod val="65000"/>
              </a:schemeClr>
            </a:solidFill>
            <a:round/>
            <a:headEnd/>
            <a:tailEnd/>
          </a:ln>
          <a:effectLst/>
        </p:spPr>
        <p:txBody>
          <a:bodyPr/>
          <a:lstStyle/>
          <a:p>
            <a:pPr>
              <a:defRPr/>
            </a:pPr>
            <a:endParaRPr lang="en-US" dirty="0"/>
          </a:p>
        </p:txBody>
      </p:sp>
      <p:pic>
        <p:nvPicPr>
          <p:cNvPr id="47113" name="Picture 24" descr="mass-budget-letterhead"/>
          <p:cNvPicPr>
            <a:picLocks noChangeAspect="1" noChangeArrowheads="1"/>
          </p:cNvPicPr>
          <p:nvPr/>
        </p:nvPicPr>
        <p:blipFill>
          <a:blip r:embed="rId9" cstate="print"/>
          <a:srcRect/>
          <a:stretch>
            <a:fillRect/>
          </a:stretch>
        </p:blipFill>
        <p:spPr bwMode="auto">
          <a:xfrm>
            <a:off x="457200" y="6237288"/>
            <a:ext cx="3352800" cy="534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0" r:id="rId1"/>
    <p:sldLayoutId id="2147483816" r:id="rId2"/>
    <p:sldLayoutId id="2147483818" r:id="rId3"/>
    <p:sldLayoutId id="2147483820" r:id="rId4"/>
    <p:sldLayoutId id="2147483821" r:id="rId5"/>
    <p:sldLayoutId id="2147483831" r:id="rId6"/>
    <p:sldLayoutId id="2147483832" r:id="rId7"/>
  </p:sldLayoutIdLst>
  <p:timing>
    <p:tnLst>
      <p:par>
        <p:cTn id="1" dur="indefinite" restart="never" nodeType="tmRoot"/>
      </p:par>
    </p:tnLst>
  </p:timing>
  <p:hf sldNum="0" hdr="0" ftr="0"/>
  <p:txStyles>
    <p:titleStyle>
      <a:lvl1pPr algn="l" rtl="0" eaLnBrk="0" fontAlgn="base" hangingPunct="0">
        <a:spcBef>
          <a:spcPct val="0"/>
        </a:spcBef>
        <a:spcAft>
          <a:spcPct val="0"/>
        </a:spcAft>
        <a:defRPr sz="3600">
          <a:solidFill>
            <a:schemeClr val="tx2"/>
          </a:solidFill>
          <a:latin typeface="Arial Unicode MS" pitchFamily="34" charset="-128"/>
          <a:ea typeface="Arial Unicode MS" pitchFamily="34" charset="-128"/>
          <a:cs typeface="Arial Unicode MS" pitchFamily="34" charset="-128"/>
        </a:defRPr>
      </a:lvl1pPr>
      <a:lvl2pPr algn="l" rtl="0" eaLnBrk="0" fontAlgn="base" hangingPunct="0">
        <a:spcBef>
          <a:spcPct val="0"/>
        </a:spcBef>
        <a:spcAft>
          <a:spcPct val="0"/>
        </a:spcAft>
        <a:defRPr sz="3600">
          <a:solidFill>
            <a:srgbClr val="17365D"/>
          </a:solidFill>
          <a:latin typeface="Book Antiqua" pitchFamily="18" charset="0"/>
        </a:defRPr>
      </a:lvl2pPr>
      <a:lvl3pPr algn="l" rtl="0" eaLnBrk="0" fontAlgn="base" hangingPunct="0">
        <a:spcBef>
          <a:spcPct val="0"/>
        </a:spcBef>
        <a:spcAft>
          <a:spcPct val="0"/>
        </a:spcAft>
        <a:defRPr sz="3600">
          <a:solidFill>
            <a:srgbClr val="17365D"/>
          </a:solidFill>
          <a:latin typeface="Book Antiqua" pitchFamily="18" charset="0"/>
        </a:defRPr>
      </a:lvl3pPr>
      <a:lvl4pPr algn="l" rtl="0" eaLnBrk="0" fontAlgn="base" hangingPunct="0">
        <a:spcBef>
          <a:spcPct val="0"/>
        </a:spcBef>
        <a:spcAft>
          <a:spcPct val="0"/>
        </a:spcAft>
        <a:defRPr sz="3600">
          <a:solidFill>
            <a:srgbClr val="17365D"/>
          </a:solidFill>
          <a:latin typeface="Book Antiqua" pitchFamily="18" charset="0"/>
        </a:defRPr>
      </a:lvl4pPr>
      <a:lvl5pPr algn="l" rtl="0" eaLnBrk="0" fontAlgn="base" hangingPunct="0">
        <a:spcBef>
          <a:spcPct val="0"/>
        </a:spcBef>
        <a:spcAft>
          <a:spcPct val="0"/>
        </a:spcAft>
        <a:defRPr sz="3600">
          <a:solidFill>
            <a:srgbClr val="17365D"/>
          </a:solidFill>
          <a:latin typeface="Book Antiqua" pitchFamily="18" charset="0"/>
        </a:defRPr>
      </a:lvl5pPr>
      <a:lvl6pPr marL="457200" algn="l" rtl="0" fontAlgn="base">
        <a:spcBef>
          <a:spcPct val="0"/>
        </a:spcBef>
        <a:spcAft>
          <a:spcPct val="0"/>
        </a:spcAft>
        <a:defRPr sz="3600">
          <a:solidFill>
            <a:srgbClr val="17365D"/>
          </a:solidFill>
          <a:latin typeface="Book Antiqua" pitchFamily="18" charset="0"/>
        </a:defRPr>
      </a:lvl6pPr>
      <a:lvl7pPr marL="914400" algn="l" rtl="0" fontAlgn="base">
        <a:spcBef>
          <a:spcPct val="0"/>
        </a:spcBef>
        <a:spcAft>
          <a:spcPct val="0"/>
        </a:spcAft>
        <a:defRPr sz="3600">
          <a:solidFill>
            <a:srgbClr val="17365D"/>
          </a:solidFill>
          <a:latin typeface="Book Antiqua" pitchFamily="18" charset="0"/>
        </a:defRPr>
      </a:lvl7pPr>
      <a:lvl8pPr marL="1371600" algn="l" rtl="0" fontAlgn="base">
        <a:spcBef>
          <a:spcPct val="0"/>
        </a:spcBef>
        <a:spcAft>
          <a:spcPct val="0"/>
        </a:spcAft>
        <a:defRPr sz="3600">
          <a:solidFill>
            <a:srgbClr val="17365D"/>
          </a:solidFill>
          <a:latin typeface="Book Antiqua" pitchFamily="18" charset="0"/>
        </a:defRPr>
      </a:lvl8pPr>
      <a:lvl9pPr marL="1828800" algn="l" rtl="0" fontAlgn="base">
        <a:spcBef>
          <a:spcPct val="0"/>
        </a:spcBef>
        <a:spcAft>
          <a:spcPct val="0"/>
        </a:spcAft>
        <a:defRPr sz="3600">
          <a:solidFill>
            <a:srgbClr val="17365D"/>
          </a:solidFill>
          <a:latin typeface="Book Antiqua" pitchFamily="18" charset="0"/>
        </a:defRPr>
      </a:lvl9pPr>
    </p:titleStyle>
    <p:bodyStyle>
      <a:lvl1pPr marL="342900" indent="-342900" algn="l" rtl="0" eaLnBrk="0" fontAlgn="base" hangingPunct="0">
        <a:spcBef>
          <a:spcPct val="20000"/>
        </a:spcBef>
        <a:spcAft>
          <a:spcPct val="0"/>
        </a:spcAft>
        <a:buClr>
          <a:srgbClr val="17365D"/>
        </a:buClr>
        <a:buFont typeface="Wingdings" pitchFamily="2" charset="2"/>
        <a:buChar char="§"/>
        <a:defRPr sz="3000">
          <a:solidFill>
            <a:schemeClr val="tx1"/>
          </a:solidFill>
          <a:latin typeface="Albertus Extra Bold" pitchFamily="34" charset="0"/>
          <a:ea typeface="+mn-ea"/>
          <a:cs typeface="+mn-cs"/>
        </a:defRPr>
      </a:lvl1pPr>
      <a:lvl2pPr marL="669925" indent="-325438" algn="l" rtl="0" eaLnBrk="0" fontAlgn="base" hangingPunct="0">
        <a:spcBef>
          <a:spcPct val="20000"/>
        </a:spcBef>
        <a:spcAft>
          <a:spcPct val="0"/>
        </a:spcAft>
        <a:buClr>
          <a:srgbClr val="17365D"/>
        </a:buClr>
        <a:buFont typeface="Wingdings" pitchFamily="2" charset="2"/>
        <a:buChar char="§"/>
        <a:defRPr sz="2600">
          <a:solidFill>
            <a:schemeClr val="tx1"/>
          </a:solidFill>
          <a:latin typeface="Albertus Extra Bold" pitchFamily="34" charset="0"/>
        </a:defRPr>
      </a:lvl2pPr>
      <a:lvl3pPr marL="1022350" indent="-350838" algn="l" rtl="0" eaLnBrk="0" fontAlgn="base" hangingPunct="0">
        <a:spcBef>
          <a:spcPct val="20000"/>
        </a:spcBef>
        <a:spcAft>
          <a:spcPct val="0"/>
        </a:spcAft>
        <a:buClr>
          <a:srgbClr val="17365D"/>
        </a:buClr>
        <a:buFont typeface="Wingdings" pitchFamily="2" charset="2"/>
        <a:buChar char="§"/>
        <a:defRPr sz="2200">
          <a:solidFill>
            <a:schemeClr val="tx1"/>
          </a:solidFill>
          <a:latin typeface="Albertus Extra Bold" pitchFamily="34" charset="0"/>
        </a:defRPr>
      </a:lvl3pPr>
      <a:lvl4pPr marL="1339850" indent="-315913" algn="l" rtl="0" eaLnBrk="0" fontAlgn="base" hangingPunct="0">
        <a:spcBef>
          <a:spcPct val="20000"/>
        </a:spcBef>
        <a:spcAft>
          <a:spcPct val="0"/>
        </a:spcAft>
        <a:buClr>
          <a:srgbClr val="17365D"/>
        </a:buClr>
        <a:buFont typeface="Wingdings" pitchFamily="2" charset="2"/>
        <a:buChar char="§"/>
        <a:defRPr sz="2000">
          <a:solidFill>
            <a:schemeClr val="tx1"/>
          </a:solidFill>
          <a:latin typeface="Albertus Extra Bold" pitchFamily="34" charset="0"/>
        </a:defRPr>
      </a:lvl4pPr>
      <a:lvl5pPr marL="1681163" indent="-339725" algn="l" rtl="0" eaLnBrk="0" fontAlgn="base" hangingPunct="0">
        <a:spcBef>
          <a:spcPct val="20000"/>
        </a:spcBef>
        <a:spcAft>
          <a:spcPct val="0"/>
        </a:spcAft>
        <a:buClr>
          <a:srgbClr val="17365D"/>
        </a:buClr>
        <a:buFont typeface="Wingdings" pitchFamily="2" charset="2"/>
        <a:buChar char="§"/>
        <a:defRPr sz="2000">
          <a:solidFill>
            <a:schemeClr val="tx1"/>
          </a:solidFill>
          <a:latin typeface="Albertus Extra Bold" pitchFamily="34" charset="0"/>
        </a:defRPr>
      </a:lvl5pPr>
      <a:lvl6pPr marL="21383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381000" y="228600"/>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4710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915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Garamond" pitchFamily="18" charset="0"/>
              </a:defRPr>
            </a:lvl1pPr>
          </a:lstStyle>
          <a:p>
            <a:pPr>
              <a:defRPr/>
            </a:pPr>
            <a:r>
              <a:rPr lang="en-US">
                <a:solidFill>
                  <a:prstClr val="black"/>
                </a:solidFill>
              </a:rPr>
              <a:t>August 2, 2004</a:t>
            </a:r>
            <a:endParaRPr lang="en-US" altLang="en-US">
              <a:solidFill>
                <a:prstClr val="black"/>
              </a:solidFill>
            </a:endParaRPr>
          </a:p>
        </p:txBody>
      </p:sp>
      <p:sp>
        <p:nvSpPr>
          <p:cNvPr id="260915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bg1">
                <a:lumMod val="65000"/>
              </a:schemeClr>
            </a:solidFill>
            <a:prstDash val="solid"/>
            <a:miter lim="800000"/>
            <a:headEnd/>
            <a:tailEnd/>
          </a:ln>
        </p:spPr>
        <p:txBody>
          <a:bodyPr/>
          <a:lstStyle/>
          <a:p>
            <a:pPr>
              <a:defRPr/>
            </a:pPr>
            <a:endParaRPr lang="en-US">
              <a:solidFill>
                <a:prstClr val="black"/>
              </a:solidFill>
            </a:endParaRPr>
          </a:p>
        </p:txBody>
      </p:sp>
      <p:sp>
        <p:nvSpPr>
          <p:cNvPr id="2609160" name="Line 8"/>
          <p:cNvSpPr>
            <a:spLocks noChangeShapeType="1"/>
          </p:cNvSpPr>
          <p:nvPr/>
        </p:nvSpPr>
        <p:spPr bwMode="auto">
          <a:xfrm>
            <a:off x="457200" y="6172200"/>
            <a:ext cx="8229600" cy="0"/>
          </a:xfrm>
          <a:prstGeom prst="line">
            <a:avLst/>
          </a:prstGeom>
          <a:noFill/>
          <a:ln w="19050">
            <a:solidFill>
              <a:schemeClr val="bg1">
                <a:lumMod val="65000"/>
              </a:schemeClr>
            </a:solidFill>
            <a:round/>
            <a:headEnd/>
            <a:tailEnd/>
          </a:ln>
          <a:effectLst/>
        </p:spPr>
        <p:txBody>
          <a:bodyPr/>
          <a:lstStyle/>
          <a:p>
            <a:pPr>
              <a:defRPr/>
            </a:pPr>
            <a:endParaRPr lang="en-US">
              <a:solidFill>
                <a:prstClr val="black"/>
              </a:solidFill>
            </a:endParaRPr>
          </a:p>
        </p:txBody>
      </p:sp>
      <p:pic>
        <p:nvPicPr>
          <p:cNvPr id="47113" name="Picture 24" descr="mass-budget-letterhead"/>
          <p:cNvPicPr>
            <a:picLocks noChangeAspect="1" noChangeArrowheads="1"/>
          </p:cNvPicPr>
          <p:nvPr/>
        </p:nvPicPr>
        <p:blipFill>
          <a:blip r:embed="rId16" cstate="print"/>
          <a:srcRect/>
          <a:stretch>
            <a:fillRect/>
          </a:stretch>
        </p:blipFill>
        <p:spPr bwMode="auto">
          <a:xfrm>
            <a:off x="457200" y="6237288"/>
            <a:ext cx="3352800" cy="534987"/>
          </a:xfrm>
          <a:prstGeom prst="rect">
            <a:avLst/>
          </a:prstGeom>
          <a:noFill/>
          <a:ln w="9525">
            <a:noFill/>
            <a:miter lim="800000"/>
            <a:headEnd/>
            <a:tailEnd/>
          </a:ln>
        </p:spPr>
      </p:pic>
    </p:spTree>
    <p:extLst>
      <p:ext uri="{BB962C8B-B14F-4D97-AF65-F5344CB8AC3E}">
        <p14:creationId xmlns:p14="http://schemas.microsoft.com/office/powerpoint/2010/main" xmlns="" val="347744741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timing>
    <p:tnLst>
      <p:par>
        <p:cTn id="1" dur="indefinite" restart="never" nodeType="tmRoot"/>
      </p:par>
    </p:tnLst>
  </p:timing>
  <p:hf sldNum="0" hdr="0" ftr="0"/>
  <p:txStyles>
    <p:titleStyle>
      <a:lvl1pPr algn="l" rtl="0" eaLnBrk="0" fontAlgn="base" hangingPunct="0">
        <a:spcBef>
          <a:spcPct val="0"/>
        </a:spcBef>
        <a:spcAft>
          <a:spcPct val="0"/>
        </a:spcAft>
        <a:defRPr sz="3600">
          <a:solidFill>
            <a:schemeClr val="tx2"/>
          </a:solidFill>
          <a:latin typeface="Arial Unicode MS" pitchFamily="34" charset="-128"/>
          <a:ea typeface="Arial Unicode MS" pitchFamily="34" charset="-128"/>
          <a:cs typeface="Arial Unicode MS" pitchFamily="34" charset="-128"/>
        </a:defRPr>
      </a:lvl1pPr>
      <a:lvl2pPr algn="l" rtl="0" eaLnBrk="0" fontAlgn="base" hangingPunct="0">
        <a:spcBef>
          <a:spcPct val="0"/>
        </a:spcBef>
        <a:spcAft>
          <a:spcPct val="0"/>
        </a:spcAft>
        <a:defRPr sz="3600">
          <a:solidFill>
            <a:srgbClr val="17365D"/>
          </a:solidFill>
          <a:latin typeface="Book Antiqua" pitchFamily="18" charset="0"/>
        </a:defRPr>
      </a:lvl2pPr>
      <a:lvl3pPr algn="l" rtl="0" eaLnBrk="0" fontAlgn="base" hangingPunct="0">
        <a:spcBef>
          <a:spcPct val="0"/>
        </a:spcBef>
        <a:spcAft>
          <a:spcPct val="0"/>
        </a:spcAft>
        <a:defRPr sz="3600">
          <a:solidFill>
            <a:srgbClr val="17365D"/>
          </a:solidFill>
          <a:latin typeface="Book Antiqua" pitchFamily="18" charset="0"/>
        </a:defRPr>
      </a:lvl3pPr>
      <a:lvl4pPr algn="l" rtl="0" eaLnBrk="0" fontAlgn="base" hangingPunct="0">
        <a:spcBef>
          <a:spcPct val="0"/>
        </a:spcBef>
        <a:spcAft>
          <a:spcPct val="0"/>
        </a:spcAft>
        <a:defRPr sz="3600">
          <a:solidFill>
            <a:srgbClr val="17365D"/>
          </a:solidFill>
          <a:latin typeface="Book Antiqua" pitchFamily="18" charset="0"/>
        </a:defRPr>
      </a:lvl4pPr>
      <a:lvl5pPr algn="l" rtl="0" eaLnBrk="0" fontAlgn="base" hangingPunct="0">
        <a:spcBef>
          <a:spcPct val="0"/>
        </a:spcBef>
        <a:spcAft>
          <a:spcPct val="0"/>
        </a:spcAft>
        <a:defRPr sz="3600">
          <a:solidFill>
            <a:srgbClr val="17365D"/>
          </a:solidFill>
          <a:latin typeface="Book Antiqua" pitchFamily="18" charset="0"/>
        </a:defRPr>
      </a:lvl5pPr>
      <a:lvl6pPr marL="457200" algn="l" rtl="0" fontAlgn="base">
        <a:spcBef>
          <a:spcPct val="0"/>
        </a:spcBef>
        <a:spcAft>
          <a:spcPct val="0"/>
        </a:spcAft>
        <a:defRPr sz="3600">
          <a:solidFill>
            <a:srgbClr val="17365D"/>
          </a:solidFill>
          <a:latin typeface="Book Antiqua" pitchFamily="18" charset="0"/>
        </a:defRPr>
      </a:lvl6pPr>
      <a:lvl7pPr marL="914400" algn="l" rtl="0" fontAlgn="base">
        <a:spcBef>
          <a:spcPct val="0"/>
        </a:spcBef>
        <a:spcAft>
          <a:spcPct val="0"/>
        </a:spcAft>
        <a:defRPr sz="3600">
          <a:solidFill>
            <a:srgbClr val="17365D"/>
          </a:solidFill>
          <a:latin typeface="Book Antiqua" pitchFamily="18" charset="0"/>
        </a:defRPr>
      </a:lvl7pPr>
      <a:lvl8pPr marL="1371600" algn="l" rtl="0" fontAlgn="base">
        <a:spcBef>
          <a:spcPct val="0"/>
        </a:spcBef>
        <a:spcAft>
          <a:spcPct val="0"/>
        </a:spcAft>
        <a:defRPr sz="3600">
          <a:solidFill>
            <a:srgbClr val="17365D"/>
          </a:solidFill>
          <a:latin typeface="Book Antiqua" pitchFamily="18" charset="0"/>
        </a:defRPr>
      </a:lvl8pPr>
      <a:lvl9pPr marL="1828800" algn="l" rtl="0" fontAlgn="base">
        <a:spcBef>
          <a:spcPct val="0"/>
        </a:spcBef>
        <a:spcAft>
          <a:spcPct val="0"/>
        </a:spcAft>
        <a:defRPr sz="3600">
          <a:solidFill>
            <a:srgbClr val="17365D"/>
          </a:solidFill>
          <a:latin typeface="Book Antiqua" pitchFamily="18" charset="0"/>
        </a:defRPr>
      </a:lvl9pPr>
    </p:titleStyle>
    <p:bodyStyle>
      <a:lvl1pPr marL="342900" indent="-342900" algn="l" rtl="0" eaLnBrk="0" fontAlgn="base" hangingPunct="0">
        <a:spcBef>
          <a:spcPct val="20000"/>
        </a:spcBef>
        <a:spcAft>
          <a:spcPct val="0"/>
        </a:spcAft>
        <a:buClr>
          <a:srgbClr val="17365D"/>
        </a:buClr>
        <a:buFont typeface="Wingdings" pitchFamily="2" charset="2"/>
        <a:buChar char="§"/>
        <a:defRPr sz="3000">
          <a:solidFill>
            <a:schemeClr val="tx1"/>
          </a:solidFill>
          <a:latin typeface="Albertus Extra Bold" pitchFamily="34" charset="0"/>
          <a:ea typeface="+mn-ea"/>
          <a:cs typeface="+mn-cs"/>
        </a:defRPr>
      </a:lvl1pPr>
      <a:lvl2pPr marL="669925" indent="-325438" algn="l" rtl="0" eaLnBrk="0" fontAlgn="base" hangingPunct="0">
        <a:spcBef>
          <a:spcPct val="20000"/>
        </a:spcBef>
        <a:spcAft>
          <a:spcPct val="0"/>
        </a:spcAft>
        <a:buClr>
          <a:srgbClr val="17365D"/>
        </a:buClr>
        <a:buFont typeface="Wingdings" pitchFamily="2" charset="2"/>
        <a:buChar char="§"/>
        <a:defRPr sz="2600">
          <a:solidFill>
            <a:schemeClr val="tx1"/>
          </a:solidFill>
          <a:latin typeface="Albertus Extra Bold" pitchFamily="34" charset="0"/>
        </a:defRPr>
      </a:lvl2pPr>
      <a:lvl3pPr marL="1022350" indent="-350838" algn="l" rtl="0" eaLnBrk="0" fontAlgn="base" hangingPunct="0">
        <a:spcBef>
          <a:spcPct val="20000"/>
        </a:spcBef>
        <a:spcAft>
          <a:spcPct val="0"/>
        </a:spcAft>
        <a:buClr>
          <a:srgbClr val="17365D"/>
        </a:buClr>
        <a:buFont typeface="Wingdings" pitchFamily="2" charset="2"/>
        <a:buChar char="§"/>
        <a:defRPr sz="2200">
          <a:solidFill>
            <a:schemeClr val="tx1"/>
          </a:solidFill>
          <a:latin typeface="Albertus Extra Bold" pitchFamily="34" charset="0"/>
        </a:defRPr>
      </a:lvl3pPr>
      <a:lvl4pPr marL="1339850" indent="-315913" algn="l" rtl="0" eaLnBrk="0" fontAlgn="base" hangingPunct="0">
        <a:spcBef>
          <a:spcPct val="20000"/>
        </a:spcBef>
        <a:spcAft>
          <a:spcPct val="0"/>
        </a:spcAft>
        <a:buClr>
          <a:srgbClr val="17365D"/>
        </a:buClr>
        <a:buFont typeface="Wingdings" pitchFamily="2" charset="2"/>
        <a:buChar char="§"/>
        <a:defRPr sz="2000">
          <a:solidFill>
            <a:schemeClr val="tx1"/>
          </a:solidFill>
          <a:latin typeface="Albertus Extra Bold" pitchFamily="34" charset="0"/>
        </a:defRPr>
      </a:lvl4pPr>
      <a:lvl5pPr marL="1681163" indent="-339725" algn="l" rtl="0" eaLnBrk="0" fontAlgn="base" hangingPunct="0">
        <a:spcBef>
          <a:spcPct val="20000"/>
        </a:spcBef>
        <a:spcAft>
          <a:spcPct val="0"/>
        </a:spcAft>
        <a:buClr>
          <a:srgbClr val="17365D"/>
        </a:buClr>
        <a:buFont typeface="Wingdings" pitchFamily="2" charset="2"/>
        <a:buChar char="§"/>
        <a:defRPr sz="2000">
          <a:solidFill>
            <a:schemeClr val="tx1"/>
          </a:solidFill>
          <a:latin typeface="Albertus Extra Bold" pitchFamily="34" charset="0"/>
        </a:defRPr>
      </a:lvl5pPr>
      <a:lvl6pPr marL="21383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rgbClr val="17365D"/>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390943E-1AA3-4674-93C0-E8D055730412}" type="datetimeFigureOut">
              <a:rPr lang="en-US" smtClean="0">
                <a:solidFill>
                  <a:srgbClr val="000000">
                    <a:tint val="75000"/>
                  </a:srgbClr>
                </a:solidFill>
                <a:latin typeface="Calibri"/>
              </a:rPr>
              <a:pPr fontAlgn="auto">
                <a:spcBef>
                  <a:spcPts val="0"/>
                </a:spcBef>
                <a:spcAft>
                  <a:spcPts val="0"/>
                </a:spcAft>
              </a:pPr>
              <a:t>1/27/2014</a:t>
            </a:fld>
            <a:endParaRPr lang="en-US">
              <a:solidFill>
                <a:srgbClr val="000000">
                  <a:tint val="75000"/>
                </a:srgb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srgbClr val="000000">
                  <a:tint val="75000"/>
                </a:srgb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3DAC1A-571C-4DB5-8802-0F0D3A46514C}" type="slidenum">
              <a:rPr lang="en-US" smtClean="0">
                <a:solidFill>
                  <a:srgbClr val="000000">
                    <a:tint val="75000"/>
                  </a:srgbClr>
                </a:solidFill>
                <a:latin typeface="Calibri"/>
              </a:rPr>
              <a:pPr fontAlgn="auto">
                <a:spcBef>
                  <a:spcPts val="0"/>
                </a:spcBef>
                <a:spcAft>
                  <a:spcPts val="0"/>
                </a:spcAft>
              </a:pPr>
              <a:t>‹#›</a:t>
            </a:fld>
            <a:endParaRPr lang="en-US">
              <a:solidFill>
                <a:srgbClr val="000000">
                  <a:tint val="75000"/>
                </a:srgbClr>
              </a:solidFill>
              <a:latin typeface="Calibri"/>
            </a:endParaRPr>
          </a:p>
        </p:txBody>
      </p:sp>
    </p:spTree>
    <p:extLst>
      <p:ext uri="{BB962C8B-B14F-4D97-AF65-F5344CB8AC3E}">
        <p14:creationId xmlns:p14="http://schemas.microsoft.com/office/powerpoint/2010/main" xmlns="" val="21678168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3.jpeg"/><Relationship Id="rId3" Type="http://schemas.openxmlformats.org/officeDocument/2006/relationships/image" Target="../media/image9.png"/><Relationship Id="rId7" Type="http://schemas.openxmlformats.org/officeDocument/2006/relationships/image" Target="../media/image17.jpeg"/><Relationship Id="rId12"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3.jpeg"/><Relationship Id="rId5" Type="http://schemas.openxmlformats.org/officeDocument/2006/relationships/image" Target="../media/image16.png"/><Relationship Id="rId10" Type="http://schemas.openxmlformats.org/officeDocument/2006/relationships/image" Target="../media/image5.jpeg"/><Relationship Id="rId4" Type="http://schemas.openxmlformats.org/officeDocument/2006/relationships/image" Target="../media/image8.jpeg"/><Relationship Id="rId9" Type="http://schemas.openxmlformats.org/officeDocument/2006/relationships/image" Target="../media/image6.jpeg"/><Relationship Id="rId1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assbudget.org/"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www.mass.gov/budget" TargetMode="External"/><Relationship Id="rId4" Type="http://schemas.openxmlformats.org/officeDocument/2006/relationships/hyperlink" Target="http://browser.massbudget.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8.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419100" y="228600"/>
            <a:ext cx="8153400" cy="1143000"/>
          </a:xfrm>
        </p:spPr>
        <p:txBody>
          <a:bodyPr/>
          <a:lstStyle/>
          <a:p>
            <a:pPr algn="ctr" eaLnBrk="1" hangingPunct="1"/>
            <a:r>
              <a:rPr lang="en-US" sz="3400" dirty="0" smtClean="0">
                <a:solidFill>
                  <a:schemeClr val="accent6"/>
                </a:solidFill>
                <a:latin typeface="Arial Black" pitchFamily="34" charset="0"/>
              </a:rPr>
              <a:t>Our State Budget: </a:t>
            </a:r>
            <a:br>
              <a:rPr lang="en-US" sz="3400" dirty="0" smtClean="0">
                <a:solidFill>
                  <a:schemeClr val="accent6"/>
                </a:solidFill>
                <a:latin typeface="Arial Black" pitchFamily="34" charset="0"/>
              </a:rPr>
            </a:br>
            <a:r>
              <a:rPr lang="en-US" sz="3400" dirty="0" smtClean="0">
                <a:solidFill>
                  <a:schemeClr val="accent6"/>
                </a:solidFill>
                <a:latin typeface="Arial Black" pitchFamily="34" charset="0"/>
              </a:rPr>
              <a:t>Building a Better Future Together</a:t>
            </a:r>
            <a:endParaRPr lang="en-US" sz="2800" dirty="0" smtClean="0">
              <a:solidFill>
                <a:schemeClr val="tx2"/>
              </a:solidFill>
              <a:latin typeface="Arial Black" pitchFamily="34" charset="0"/>
            </a:endParaRPr>
          </a:p>
        </p:txBody>
      </p:sp>
      <p:sp>
        <p:nvSpPr>
          <p:cNvPr id="49156" name="Rectangle 4"/>
          <p:cNvSpPr>
            <a:spLocks noChangeArrowheads="1"/>
          </p:cNvSpPr>
          <p:nvPr/>
        </p:nvSpPr>
        <p:spPr bwMode="auto">
          <a:xfrm>
            <a:off x="1066800" y="5181600"/>
            <a:ext cx="6781800" cy="954107"/>
          </a:xfrm>
          <a:prstGeom prst="rect">
            <a:avLst/>
          </a:prstGeom>
          <a:noFill/>
          <a:ln w="9525">
            <a:noFill/>
            <a:miter lim="800000"/>
            <a:headEnd/>
            <a:tailEnd/>
          </a:ln>
        </p:spPr>
        <p:txBody>
          <a:bodyPr>
            <a:spAutoFit/>
          </a:bodyPr>
          <a:lstStyle/>
          <a:p>
            <a:r>
              <a:rPr lang="en-US" sz="1400" b="1" spc="50" dirty="0">
                <a:solidFill>
                  <a:schemeClr val="accent6"/>
                </a:solidFill>
                <a:latin typeface="Arial Black" pitchFamily="34" charset="0"/>
                <a:ea typeface="Arial Unicode MS" pitchFamily="34" charset="-128"/>
                <a:cs typeface="Arial Unicode MS" pitchFamily="34" charset="-128"/>
              </a:rPr>
              <a:t>Massachusetts Budget and Policy Center</a:t>
            </a:r>
          </a:p>
          <a:p>
            <a:r>
              <a:rPr lang="en-US" sz="1400" b="1" spc="50" dirty="0">
                <a:solidFill>
                  <a:schemeClr val="accent6"/>
                </a:solidFill>
                <a:latin typeface="Arial Black" pitchFamily="34" charset="0"/>
                <a:ea typeface="Arial Unicode MS" pitchFamily="34" charset="-128"/>
                <a:cs typeface="Arial Unicode MS" pitchFamily="34" charset="-128"/>
              </a:rPr>
              <a:t>15 Court Square, Suite 700, Boston, MA </a:t>
            </a:r>
            <a:r>
              <a:rPr lang="en-US" sz="1400" b="1" spc="50" dirty="0" smtClean="0">
                <a:solidFill>
                  <a:schemeClr val="accent6"/>
                </a:solidFill>
                <a:latin typeface="Arial Black" pitchFamily="34" charset="0"/>
                <a:ea typeface="Arial Unicode MS" pitchFamily="34" charset="-128"/>
                <a:cs typeface="Arial Unicode MS" pitchFamily="34" charset="-128"/>
              </a:rPr>
              <a:t>02108</a:t>
            </a:r>
            <a:endParaRPr lang="en-US" sz="1400" b="1" spc="50" dirty="0">
              <a:solidFill>
                <a:schemeClr val="accent6"/>
              </a:solidFill>
              <a:latin typeface="Arial Black" pitchFamily="34" charset="0"/>
              <a:ea typeface="Arial Unicode MS" pitchFamily="34" charset="-128"/>
              <a:cs typeface="Arial Unicode MS" pitchFamily="34" charset="-128"/>
            </a:endParaRPr>
          </a:p>
          <a:p>
            <a:r>
              <a:rPr lang="en-US" sz="1400" b="1" spc="50" dirty="0">
                <a:solidFill>
                  <a:schemeClr val="accent6"/>
                </a:solidFill>
                <a:latin typeface="Arial Black" pitchFamily="34" charset="0"/>
                <a:ea typeface="Arial Unicode MS" pitchFamily="34" charset="-128"/>
                <a:cs typeface="Arial Unicode MS" pitchFamily="34" charset="-128"/>
              </a:rPr>
              <a:t>617.426.1228</a:t>
            </a:r>
          </a:p>
          <a:p>
            <a:r>
              <a:rPr lang="en-US" sz="1400" b="1" spc="50" dirty="0">
                <a:solidFill>
                  <a:schemeClr val="accent6"/>
                </a:solidFill>
                <a:latin typeface="Arial Black" pitchFamily="34" charset="0"/>
                <a:ea typeface="Arial Unicode MS" pitchFamily="34" charset="-128"/>
                <a:cs typeface="Arial Unicode MS" pitchFamily="34" charset="-128"/>
              </a:rPr>
              <a:t>www.massbudget.org</a:t>
            </a:r>
          </a:p>
        </p:txBody>
      </p:sp>
      <p:pic>
        <p:nvPicPr>
          <p:cNvPr id="9217" name="Picture 1" descr="Z:\Presentations\Presentation Library\Government Slides\Presentation Pictures\New Pictures - 2009\HumanServices4.jpg"/>
          <p:cNvPicPr>
            <a:picLocks noChangeAspect="1" noChangeArrowheads="1"/>
          </p:cNvPicPr>
          <p:nvPr/>
        </p:nvPicPr>
        <p:blipFill>
          <a:blip r:embed="rId3" cstate="print"/>
          <a:srcRect/>
          <a:stretch>
            <a:fillRect/>
          </a:stretch>
        </p:blipFill>
        <p:spPr bwMode="auto">
          <a:xfrm>
            <a:off x="1219200" y="3505200"/>
            <a:ext cx="3124200" cy="1676400"/>
          </a:xfrm>
          <a:prstGeom prst="rect">
            <a:avLst/>
          </a:prstGeom>
          <a:noFill/>
        </p:spPr>
      </p:pic>
      <p:pic>
        <p:nvPicPr>
          <p:cNvPr id="9219" name="Picture 3" descr="Z:\Presentations\Presentation Library\Government Slides\Presentation Pictures\New Pictures - 2009\Libraries.jpg"/>
          <p:cNvPicPr>
            <a:picLocks noChangeAspect="1" noChangeArrowheads="1"/>
          </p:cNvPicPr>
          <p:nvPr/>
        </p:nvPicPr>
        <p:blipFill>
          <a:blip r:embed="rId4" cstate="print"/>
          <a:srcRect/>
          <a:stretch>
            <a:fillRect/>
          </a:stretch>
        </p:blipFill>
        <p:spPr bwMode="auto">
          <a:xfrm>
            <a:off x="4495800" y="1371600"/>
            <a:ext cx="3048000" cy="1655379"/>
          </a:xfrm>
          <a:prstGeom prst="rect">
            <a:avLst/>
          </a:prstGeom>
          <a:noFill/>
        </p:spPr>
      </p:pic>
      <p:pic>
        <p:nvPicPr>
          <p:cNvPr id="9220" name="Picture 4" descr="Z:\Presentations\Presentation Library\Government Slides\Presentation Pictures\New Pictures - 2009\NursingHome.jpg"/>
          <p:cNvPicPr>
            <a:picLocks noChangeAspect="1" noChangeArrowheads="1"/>
          </p:cNvPicPr>
          <p:nvPr/>
        </p:nvPicPr>
        <p:blipFill>
          <a:blip r:embed="rId5" cstate="print"/>
          <a:srcRect/>
          <a:stretch>
            <a:fillRect/>
          </a:stretch>
        </p:blipFill>
        <p:spPr bwMode="auto">
          <a:xfrm>
            <a:off x="1219200" y="1371600"/>
            <a:ext cx="3124200" cy="2057400"/>
          </a:xfrm>
          <a:prstGeom prst="rect">
            <a:avLst/>
          </a:prstGeom>
          <a:noFill/>
        </p:spPr>
      </p:pic>
      <p:pic>
        <p:nvPicPr>
          <p:cNvPr id="9221" name="Picture 5" descr="Z:\Presentations\Presentation Library\Government Slides\Presentation Pictures\New Pictures - 2009\HealthCare2.jpg"/>
          <p:cNvPicPr>
            <a:picLocks noChangeAspect="1" noChangeArrowheads="1"/>
          </p:cNvPicPr>
          <p:nvPr/>
        </p:nvPicPr>
        <p:blipFill>
          <a:blip r:embed="rId6" cstate="print"/>
          <a:srcRect/>
          <a:stretch>
            <a:fillRect/>
          </a:stretch>
        </p:blipFill>
        <p:spPr bwMode="auto">
          <a:xfrm>
            <a:off x="4495800" y="3124200"/>
            <a:ext cx="3048000" cy="2057400"/>
          </a:xfrm>
          <a:prstGeom prst="rect">
            <a:avLst/>
          </a:prstGeom>
          <a:noFill/>
        </p:spPr>
      </p:pic>
    </p:spTree>
    <p:extLst>
      <p:ext uri="{BB962C8B-B14F-4D97-AF65-F5344CB8AC3E}">
        <p14:creationId xmlns:p14="http://schemas.microsoft.com/office/powerpoint/2010/main" xmlns="" val="256713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066800"/>
          <a:ext cx="8458200" cy="529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381000" y="228601"/>
            <a:ext cx="8763000" cy="762000"/>
          </a:xfrm>
        </p:spPr>
        <p:txBody>
          <a:bodyPr/>
          <a:lstStyle/>
          <a:p>
            <a:r>
              <a:rPr lang="en-US" sz="2800" dirty="0" smtClean="0">
                <a:solidFill>
                  <a:schemeClr val="accent6"/>
                </a:solidFill>
              </a:rPr>
              <a:t>What Percent of </a:t>
            </a:r>
            <a:r>
              <a:rPr lang="en-US" sz="2800" dirty="0">
                <a:solidFill>
                  <a:schemeClr val="accent6"/>
                </a:solidFill>
              </a:rPr>
              <a:t>our Income </a:t>
            </a:r>
            <a:r>
              <a:rPr lang="en-US" sz="2800" dirty="0" smtClean="0">
                <a:solidFill>
                  <a:schemeClr val="accent6"/>
                </a:solidFill>
              </a:rPr>
              <a:t>Funds these Programs?</a:t>
            </a:r>
            <a:endParaRPr lang="en-US" sz="2800" dirty="0" smtClean="0"/>
          </a:p>
        </p:txBody>
      </p:sp>
    </p:spTree>
    <p:extLst>
      <p:ext uri="{BB962C8B-B14F-4D97-AF65-F5344CB8AC3E}">
        <p14:creationId xmlns:p14="http://schemas.microsoft.com/office/powerpoint/2010/main" xmlns="" val="2757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882895523"/>
              </p:ext>
            </p:extLst>
          </p:nvPr>
        </p:nvGraphicFramePr>
        <p:xfrm>
          <a:off x="76200" y="990600"/>
          <a:ext cx="8458200" cy="544512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381000" y="228601"/>
            <a:ext cx="8763000" cy="762000"/>
          </a:xfrm>
        </p:spPr>
        <p:txBody>
          <a:bodyPr/>
          <a:lstStyle/>
          <a:p>
            <a:r>
              <a:rPr lang="en-US" sz="3200" dirty="0" smtClean="0"/>
              <a:t>Taxes as Percent of Personal Income, 2011</a:t>
            </a:r>
          </a:p>
        </p:txBody>
      </p:sp>
      <p:sp>
        <p:nvSpPr>
          <p:cNvPr id="11" name="TextBox 10"/>
          <p:cNvSpPr txBox="1"/>
          <p:nvPr/>
        </p:nvSpPr>
        <p:spPr>
          <a:xfrm>
            <a:off x="6936828" y="1905000"/>
            <a:ext cx="1600200" cy="1015663"/>
          </a:xfrm>
          <a:prstGeom prst="rect">
            <a:avLst/>
          </a:prstGeom>
          <a:noFill/>
        </p:spPr>
        <p:txBody>
          <a:bodyPr wrap="square" rtlCol="0">
            <a:spAutoFit/>
          </a:bodyPr>
          <a:lstStyle/>
          <a:p>
            <a:r>
              <a:rPr lang="en-US" sz="2000" b="1" dirty="0" smtClean="0">
                <a:solidFill>
                  <a:schemeClr val="bg1"/>
                </a:solidFill>
                <a:latin typeface="+mn-lt"/>
              </a:rPr>
              <a:t>State and Local Taxes 10.4%</a:t>
            </a:r>
            <a:endParaRPr lang="en-US" sz="2000" b="1" dirty="0">
              <a:solidFill>
                <a:schemeClr val="bg1"/>
              </a:solidFill>
              <a:latin typeface="+mn-lt"/>
            </a:endParaRPr>
          </a:p>
        </p:txBody>
      </p:sp>
    </p:spTree>
    <p:extLst>
      <p:ext uri="{BB962C8B-B14F-4D97-AF65-F5344CB8AC3E}">
        <p14:creationId xmlns:p14="http://schemas.microsoft.com/office/powerpoint/2010/main" xmlns="" val="1984551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Mass. Taxes are About Average, 2011</a:t>
            </a:r>
            <a:endParaRPr lang="en-US"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7736425"/>
              </p:ext>
            </p:extLst>
          </p:nvPr>
        </p:nvGraphicFramePr>
        <p:xfrm>
          <a:off x="0" y="838200"/>
          <a:ext cx="8915400" cy="54451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ular Callout 3"/>
          <p:cNvSpPr/>
          <p:nvPr/>
        </p:nvSpPr>
        <p:spPr bwMode="auto">
          <a:xfrm>
            <a:off x="2362200" y="2438400"/>
            <a:ext cx="1168370" cy="685816"/>
          </a:xfrm>
          <a:prstGeom prst="wedgeRectCallout">
            <a:avLst>
              <a:gd name="adj1" fmla="val 45202"/>
              <a:gd name="adj2" fmla="val 126459"/>
            </a:avLst>
          </a:prstGeom>
          <a:solidFill>
            <a:srgbClr val="FF860D"/>
          </a:solidFill>
          <a:ln w="25400" cap="flat" cmpd="sng" algn="ctr">
            <a:no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n-US" sz="2000" b="1" dirty="0" smtClean="0">
                <a:solidFill>
                  <a:schemeClr val="bg1"/>
                </a:solidFill>
                <a:latin typeface="Calibri" pitchFamily="34" charset="0"/>
                <a:ea typeface="+mn-ea"/>
                <a:cs typeface="+mn-cs"/>
              </a:rPr>
              <a:t>US 10.6%</a:t>
            </a:r>
          </a:p>
        </p:txBody>
      </p:sp>
      <p:sp>
        <p:nvSpPr>
          <p:cNvPr id="6" name="Rectangular Callout 5"/>
          <p:cNvSpPr/>
          <p:nvPr/>
        </p:nvSpPr>
        <p:spPr bwMode="auto">
          <a:xfrm>
            <a:off x="4193760" y="2455050"/>
            <a:ext cx="1168371" cy="685816"/>
          </a:xfrm>
          <a:prstGeom prst="wedgeRectCallout">
            <a:avLst>
              <a:gd name="adj1" fmla="val -55935"/>
              <a:gd name="adj2" fmla="val 131601"/>
            </a:avLst>
          </a:prstGeom>
          <a:solidFill>
            <a:srgbClr val="FF860D"/>
          </a:solidFill>
          <a:ln w="25400" cap="flat" cmpd="sng" algn="ctr">
            <a:no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chemeClr val="bg1"/>
                </a:solidFill>
                <a:latin typeface="Calibri" pitchFamily="34" charset="0"/>
              </a:rPr>
              <a:t>MA 10.4%</a:t>
            </a:r>
            <a:endParaRPr lang="en-US" sz="2000" b="1" dirty="0">
              <a:solidFill>
                <a:schemeClr val="bg1"/>
              </a:solidFill>
              <a:latin typeface="Calibri" pitchFamily="34" charset="0"/>
            </a:endParaRPr>
          </a:p>
        </p:txBody>
      </p:sp>
      <p:sp>
        <p:nvSpPr>
          <p:cNvPr id="7" name="TextBox 1"/>
          <p:cNvSpPr txBox="1"/>
          <p:nvPr/>
        </p:nvSpPr>
        <p:spPr>
          <a:xfrm>
            <a:off x="190482" y="3276619"/>
            <a:ext cx="8763036" cy="3047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900" dirty="0"/>
          </a:p>
        </p:txBody>
      </p:sp>
    </p:spTree>
    <p:extLst>
      <p:ext uri="{BB962C8B-B14F-4D97-AF65-F5344CB8AC3E}">
        <p14:creationId xmlns:p14="http://schemas.microsoft.com/office/powerpoint/2010/main" xmlns="" val="2223230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229600" cy="838200"/>
          </a:xfrm>
        </p:spPr>
        <p:txBody>
          <a:bodyPr/>
          <a:lstStyle/>
          <a:p>
            <a:r>
              <a:rPr lang="en-US" sz="3000" dirty="0" smtClean="0"/>
              <a:t>Why We are Called “</a:t>
            </a:r>
            <a:r>
              <a:rPr lang="en-US" sz="3000" dirty="0" err="1" smtClean="0"/>
              <a:t>Taxachusetts</a:t>
            </a:r>
            <a:r>
              <a:rPr lang="en-US" sz="3000" dirty="0" smtClean="0"/>
              <a:t>”</a:t>
            </a:r>
            <a:endParaRPr lang="en-US"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99139597"/>
              </p:ext>
            </p:extLst>
          </p:nvPr>
        </p:nvGraphicFramePr>
        <p:xfrm>
          <a:off x="0" y="838200"/>
          <a:ext cx="8915400" cy="54451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ular Callout 3"/>
          <p:cNvSpPr/>
          <p:nvPr/>
        </p:nvSpPr>
        <p:spPr bwMode="auto">
          <a:xfrm>
            <a:off x="3276600" y="2286000"/>
            <a:ext cx="1168370" cy="685816"/>
          </a:xfrm>
          <a:prstGeom prst="wedgeRectCallout">
            <a:avLst>
              <a:gd name="adj1" fmla="val -51646"/>
              <a:gd name="adj2" fmla="val 137343"/>
            </a:avLst>
          </a:prstGeom>
          <a:solidFill>
            <a:srgbClr val="FF860D"/>
          </a:solidFill>
          <a:ln w="25400" cap="flat" cmpd="sng" algn="ctr">
            <a:no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n-US" sz="2000" b="1" dirty="0" smtClean="0">
                <a:solidFill>
                  <a:schemeClr val="bg1"/>
                </a:solidFill>
                <a:latin typeface="Calibri" pitchFamily="34" charset="0"/>
                <a:ea typeface="+mn-ea"/>
                <a:cs typeface="+mn-cs"/>
              </a:rPr>
              <a:t>US 11.4%</a:t>
            </a:r>
          </a:p>
        </p:txBody>
      </p:sp>
      <p:sp>
        <p:nvSpPr>
          <p:cNvPr id="6" name="Rectangular Callout 5"/>
          <p:cNvSpPr/>
          <p:nvPr/>
        </p:nvSpPr>
        <p:spPr bwMode="auto">
          <a:xfrm>
            <a:off x="1143000" y="1752584"/>
            <a:ext cx="1168371" cy="685816"/>
          </a:xfrm>
          <a:prstGeom prst="wedgeRectCallout">
            <a:avLst>
              <a:gd name="adj1" fmla="val -60116"/>
              <a:gd name="adj2" fmla="val 145424"/>
            </a:avLst>
          </a:prstGeom>
          <a:solidFill>
            <a:srgbClr val="FF860D"/>
          </a:solidFill>
          <a:ln w="25400" cap="flat" cmpd="sng" algn="ctr">
            <a:no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chemeClr val="bg1"/>
                </a:solidFill>
                <a:latin typeface="Calibri" pitchFamily="34" charset="0"/>
              </a:rPr>
              <a:t>MA 13.8%</a:t>
            </a:r>
            <a:endParaRPr lang="en-US" sz="2000" b="1" dirty="0">
              <a:solidFill>
                <a:schemeClr val="bg1"/>
              </a:solidFill>
              <a:latin typeface="Calibri" pitchFamily="34" charset="0"/>
            </a:endParaRPr>
          </a:p>
        </p:txBody>
      </p:sp>
      <p:sp>
        <p:nvSpPr>
          <p:cNvPr id="7" name="TextBox 1"/>
          <p:cNvSpPr txBox="1"/>
          <p:nvPr/>
        </p:nvSpPr>
        <p:spPr>
          <a:xfrm>
            <a:off x="190482" y="3276619"/>
            <a:ext cx="8763036" cy="3047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900" dirty="0"/>
          </a:p>
        </p:txBody>
      </p:sp>
      <p:sp>
        <p:nvSpPr>
          <p:cNvPr id="8" name="TextBox 1"/>
          <p:cNvSpPr txBox="1"/>
          <p:nvPr/>
        </p:nvSpPr>
        <p:spPr>
          <a:xfrm>
            <a:off x="368270" y="762000"/>
            <a:ext cx="2717830" cy="609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3200" b="1" dirty="0" smtClean="0">
                <a:solidFill>
                  <a:schemeClr val="accent4"/>
                </a:solidFill>
                <a:latin typeface="Calibri" pitchFamily="34" charset="0"/>
              </a:rPr>
              <a:t>Fiscal Year 1977</a:t>
            </a:r>
            <a:endParaRPr lang="en-US" sz="3200" b="1" dirty="0">
              <a:solidFill>
                <a:schemeClr val="accent4"/>
              </a:solidFill>
              <a:latin typeface="Calibri" pitchFamily="34" charset="0"/>
            </a:endParaRPr>
          </a:p>
        </p:txBody>
      </p:sp>
    </p:spTree>
    <p:extLst>
      <p:ext uri="{BB962C8B-B14F-4D97-AF65-F5344CB8AC3E}">
        <p14:creationId xmlns:p14="http://schemas.microsoft.com/office/powerpoint/2010/main" xmlns="" val="14072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534401" cy="1139825"/>
          </a:xfrm>
        </p:spPr>
        <p:txBody>
          <a:bodyPr/>
          <a:lstStyle/>
          <a:p>
            <a:r>
              <a:rPr lang="en-US" sz="3000" b="1" dirty="0" smtClean="0"/>
              <a:t>MA </a:t>
            </a:r>
            <a:r>
              <a:rPr lang="en-US" sz="3000" dirty="0" smtClean="0"/>
              <a:t>T</a:t>
            </a:r>
            <a:r>
              <a:rPr lang="en-US" sz="3000" b="1" dirty="0" smtClean="0"/>
              <a:t>axes Among </a:t>
            </a:r>
            <a:r>
              <a:rPr lang="en-US" sz="3000" dirty="0" smtClean="0"/>
              <a:t>Largest D</a:t>
            </a:r>
            <a:r>
              <a:rPr lang="en-US" sz="3000" b="1" dirty="0" smtClean="0"/>
              <a:t>eclines: 1977- 2011</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94791153"/>
              </p:ext>
            </p:extLst>
          </p:nvPr>
        </p:nvGraphicFramePr>
        <p:xfrm>
          <a:off x="228600" y="838200"/>
          <a:ext cx="86868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ular Callout 4"/>
          <p:cNvSpPr/>
          <p:nvPr/>
        </p:nvSpPr>
        <p:spPr bwMode="auto">
          <a:xfrm>
            <a:off x="4267200" y="1981200"/>
            <a:ext cx="1158211" cy="696903"/>
          </a:xfrm>
          <a:prstGeom prst="wedgeRectCallout">
            <a:avLst>
              <a:gd name="adj1" fmla="val 41090"/>
              <a:gd name="adj2" fmla="val 110007"/>
            </a:avLst>
          </a:prstGeom>
          <a:solidFill>
            <a:srgbClr val="FF860D"/>
          </a:solidFill>
          <a:ln w="25400" cap="flat" cmpd="sng" algn="ctr">
            <a:no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r>
              <a:rPr lang="en-US" sz="2000" b="1" dirty="0" smtClean="0">
                <a:solidFill>
                  <a:sysClr val="window" lastClr="FFFFFF"/>
                </a:solidFill>
                <a:latin typeface="Calibri" pitchFamily="34" charset="0"/>
              </a:rPr>
              <a:t>US 7.3% </a:t>
            </a:r>
          </a:p>
          <a:p>
            <a:pPr marL="0" indent="0" algn="ctr"/>
            <a:r>
              <a:rPr lang="en-US" sz="2000" b="1" dirty="0" smtClean="0">
                <a:solidFill>
                  <a:sysClr val="window" lastClr="FFFFFF"/>
                </a:solidFill>
                <a:latin typeface="Calibri" pitchFamily="34" charset="0"/>
              </a:rPr>
              <a:t>Decrease</a:t>
            </a:r>
          </a:p>
        </p:txBody>
      </p:sp>
      <p:sp>
        <p:nvSpPr>
          <p:cNvPr id="6" name="Rectangular Callout 5"/>
          <p:cNvSpPr/>
          <p:nvPr/>
        </p:nvSpPr>
        <p:spPr bwMode="auto">
          <a:xfrm>
            <a:off x="7496432" y="2029749"/>
            <a:ext cx="1158211" cy="696856"/>
          </a:xfrm>
          <a:prstGeom prst="wedgeRectCallout">
            <a:avLst>
              <a:gd name="adj1" fmla="val 52442"/>
              <a:gd name="adj2" fmla="val 109144"/>
            </a:avLst>
          </a:prstGeom>
          <a:solidFill>
            <a:srgbClr val="FF860D"/>
          </a:solidFill>
          <a:ln w="25400" cap="flat" cmpd="sng" algn="ctr">
            <a:no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solidFill>
                  <a:sysClr val="window" lastClr="FFFFFF"/>
                </a:solidFill>
                <a:latin typeface="Calibri" pitchFamily="34" charset="0"/>
              </a:rPr>
              <a:t>MA 25.0%</a:t>
            </a:r>
          </a:p>
          <a:p>
            <a:pPr algn="ctr"/>
            <a:r>
              <a:rPr lang="en-US" sz="2000" b="1" dirty="0" smtClean="0">
                <a:solidFill>
                  <a:sysClr val="window" lastClr="FFFFFF"/>
                </a:solidFill>
                <a:latin typeface="Calibri" pitchFamily="34" charset="0"/>
              </a:rPr>
              <a:t>Decrease</a:t>
            </a:r>
            <a:endParaRPr lang="en-US" sz="2000" dirty="0">
              <a:solidFill>
                <a:sysClr val="window" lastClr="FFFFFF"/>
              </a:solidFill>
            </a:endParaRPr>
          </a:p>
        </p:txBody>
      </p:sp>
    </p:spTree>
    <p:extLst>
      <p:ext uri="{BB962C8B-B14F-4D97-AF65-F5344CB8AC3E}">
        <p14:creationId xmlns:p14="http://schemas.microsoft.com/office/powerpoint/2010/main" xmlns="" val="26983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Schuster.TTS005381\AppData\Local\Microsoft\Windows\Temporary Internet Files\Content.Outlook\2SAFVJKC\long_term_taxes_presentation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8839200" cy="55961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2400" y="164068"/>
            <a:ext cx="883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930145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Schuster.TTS005381\AppData\Local\Microsoft\Windows\Temporary Internet Files\Content.Outlook\2SAFVJKC\long_term_taxes_presentation_2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8839200" cy="559612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52400" y="164068"/>
            <a:ext cx="883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2390917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LSchuster.TTS005381\AppData\Local\Microsoft\Windows\Temporary Internet Files\Content.Outlook\2SAFVJKC\long_term_taxes_presentation_2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8839200" cy="55961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52400" y="164068"/>
            <a:ext cx="883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2431220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Schuster.TTS005381\AppData\Local\Microsoft\Windows\Temporary Internet Files\Content.Outlook\2SAFVJKC\long_term_taxes_presentation_2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8839200" cy="55961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2400" y="164068"/>
            <a:ext cx="883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2431220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Schuster.TTS005381\AppData\Local\Microsoft\Windows\Temporary Internet Files\Content.Outlook\2SAFVJKC\long_term_taxes_presentation_2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8839200" cy="55961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2400" y="164068"/>
            <a:ext cx="883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243122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7813"/>
            <a:ext cx="8229600" cy="560387"/>
          </a:xfrm>
        </p:spPr>
        <p:txBody>
          <a:bodyPr>
            <a:normAutofit fontScale="90000"/>
          </a:bodyPr>
          <a:lstStyle/>
          <a:p>
            <a:pPr eaLnBrk="1" hangingPunct="1"/>
            <a:r>
              <a:rPr lang="en-US" b="1" dirty="0" smtClean="0">
                <a:solidFill>
                  <a:schemeClr val="accent6"/>
                </a:solidFill>
              </a:rPr>
              <a:t>Education</a:t>
            </a:r>
          </a:p>
        </p:txBody>
      </p:sp>
      <p:pic>
        <p:nvPicPr>
          <p:cNvPr id="50179" name="Picture 3"/>
          <p:cNvPicPr>
            <a:picLocks noChangeAspect="1" noChangeArrowheads="1"/>
          </p:cNvPicPr>
          <p:nvPr/>
        </p:nvPicPr>
        <p:blipFill>
          <a:blip r:embed="rId3" cstate="print"/>
          <a:srcRect/>
          <a:stretch>
            <a:fillRect/>
          </a:stretch>
        </p:blipFill>
        <p:spPr bwMode="auto">
          <a:xfrm>
            <a:off x="304800" y="1752600"/>
            <a:ext cx="4195763" cy="3575050"/>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4572000" y="1752600"/>
            <a:ext cx="4205288" cy="3592513"/>
          </a:xfrm>
          <a:prstGeom prst="rect">
            <a:avLst/>
          </a:prstGeom>
          <a:noFill/>
          <a:ln w="9525">
            <a:noFill/>
            <a:miter lim="800000"/>
            <a:headEnd/>
            <a:tailEnd/>
          </a:ln>
        </p:spPr>
      </p:pic>
    </p:spTree>
    <p:extLst>
      <p:ext uri="{BB962C8B-B14F-4D97-AF65-F5344CB8AC3E}">
        <p14:creationId xmlns:p14="http://schemas.microsoft.com/office/powerpoint/2010/main" xmlns="" val="3997631660"/>
      </p:ext>
    </p:extLst>
  </p:cSld>
  <p:clrMapOvr>
    <a:masterClrMapping/>
  </p:clrMapOvr>
  <p:transition advTm="672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Schuster.TTS005381\AppData\Local\Microsoft\Windows\Temporary Internet Files\Content.Outlook\2SAFVJKC\long_term_taxes_presentation_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8839200" cy="55961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2400" y="164068"/>
            <a:ext cx="883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2431220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39825"/>
          </a:xfrm>
          <a:solidFill>
            <a:schemeClr val="bg1"/>
          </a:solidFill>
        </p:spPr>
        <p:txBody>
          <a:bodyPr/>
          <a:lstStyle/>
          <a:p>
            <a:r>
              <a:rPr lang="en-US" dirty="0" smtClean="0"/>
              <a:t>Tax Cuts Have Affected Services</a:t>
            </a:r>
          </a:p>
        </p:txBody>
      </p:sp>
      <p:pic>
        <p:nvPicPr>
          <p:cNvPr id="6" name="Picture 4"/>
          <p:cNvPicPr>
            <a:picLocks noChangeAspect="1" noChangeArrowheads="1"/>
          </p:cNvPicPr>
          <p:nvPr/>
        </p:nvPicPr>
        <p:blipFill>
          <a:blip r:embed="rId3" cstate="print"/>
          <a:srcRect/>
          <a:stretch>
            <a:fillRect/>
          </a:stretch>
        </p:blipFill>
        <p:spPr bwMode="auto">
          <a:xfrm>
            <a:off x="5715000" y="990600"/>
            <a:ext cx="2705414" cy="1981200"/>
          </a:xfrm>
          <a:prstGeom prst="rect">
            <a:avLst/>
          </a:prstGeom>
          <a:noFill/>
          <a:ln w="25400">
            <a:solidFill>
              <a:schemeClr val="bg1"/>
            </a:solidFill>
            <a:miter lim="800000"/>
            <a:headEnd/>
            <a:tailEnd/>
          </a:ln>
        </p:spPr>
      </p:pic>
      <p:pic>
        <p:nvPicPr>
          <p:cNvPr id="7" name="Picture 3" descr="roads"/>
          <p:cNvPicPr>
            <a:picLocks noChangeAspect="1" noChangeArrowheads="1"/>
          </p:cNvPicPr>
          <p:nvPr/>
        </p:nvPicPr>
        <p:blipFill>
          <a:blip r:embed="rId4" cstate="print"/>
          <a:srcRect/>
          <a:stretch>
            <a:fillRect/>
          </a:stretch>
        </p:blipFill>
        <p:spPr>
          <a:xfrm>
            <a:off x="6858000" y="2127594"/>
            <a:ext cx="2133600" cy="2049529"/>
          </a:xfrm>
          <a:prstGeom prst="rect">
            <a:avLst/>
          </a:prstGeom>
          <a:noFill/>
          <a:ln w="25400">
            <a:solidFill>
              <a:schemeClr val="bg1"/>
            </a:solidFill>
          </a:ln>
        </p:spPr>
      </p:pic>
      <p:pic>
        <p:nvPicPr>
          <p:cNvPr id="8" name="Picture 4"/>
          <p:cNvPicPr>
            <a:picLocks noChangeAspect="1" noChangeArrowheads="1"/>
          </p:cNvPicPr>
          <p:nvPr/>
        </p:nvPicPr>
        <p:blipFill>
          <a:blip r:embed="rId5" cstate="print"/>
          <a:srcRect/>
          <a:stretch>
            <a:fillRect/>
          </a:stretch>
        </p:blipFill>
        <p:spPr bwMode="auto">
          <a:xfrm>
            <a:off x="6400800" y="4343400"/>
            <a:ext cx="2393688" cy="1600200"/>
          </a:xfrm>
          <a:prstGeom prst="rect">
            <a:avLst/>
          </a:prstGeom>
          <a:noFill/>
          <a:ln w="25400">
            <a:solidFill>
              <a:schemeClr val="bg1"/>
            </a:solidFill>
            <a:miter lim="800000"/>
            <a:headEnd/>
            <a:tailEnd/>
          </a:ln>
        </p:spPr>
      </p:pic>
      <p:pic>
        <p:nvPicPr>
          <p:cNvPr id="13" name="Picture 5" descr="Attorney"/>
          <p:cNvPicPr>
            <a:picLocks noChangeAspect="1" noChangeArrowheads="1"/>
          </p:cNvPicPr>
          <p:nvPr/>
        </p:nvPicPr>
        <p:blipFill>
          <a:blip r:embed="rId6" cstate="print"/>
          <a:srcRect/>
          <a:stretch>
            <a:fillRect/>
          </a:stretch>
        </p:blipFill>
        <p:spPr bwMode="auto">
          <a:xfrm>
            <a:off x="3733800" y="838200"/>
            <a:ext cx="1891869" cy="2667000"/>
          </a:xfrm>
          <a:prstGeom prst="rect">
            <a:avLst/>
          </a:prstGeom>
          <a:noFill/>
          <a:ln w="25400">
            <a:solidFill>
              <a:schemeClr val="bg1"/>
            </a:solidFill>
            <a:miter lim="800000"/>
            <a:headEnd/>
            <a:tailEnd/>
          </a:ln>
        </p:spPr>
      </p:pic>
      <p:pic>
        <p:nvPicPr>
          <p:cNvPr id="9" name="Picture 3" descr="DrinkingWater"/>
          <p:cNvPicPr>
            <a:picLocks noChangeAspect="1" noChangeArrowheads="1"/>
          </p:cNvPicPr>
          <p:nvPr/>
        </p:nvPicPr>
        <p:blipFill>
          <a:blip r:embed="rId7" cstate="print"/>
          <a:srcRect/>
          <a:stretch>
            <a:fillRect/>
          </a:stretch>
        </p:blipFill>
        <p:spPr>
          <a:xfrm>
            <a:off x="4343400" y="2590800"/>
            <a:ext cx="2758053" cy="1829558"/>
          </a:xfrm>
          <a:prstGeom prst="rect">
            <a:avLst/>
          </a:prstGeom>
          <a:noFill/>
          <a:ln w="25400">
            <a:solidFill>
              <a:schemeClr val="bg1"/>
            </a:solidFill>
          </a:ln>
        </p:spPr>
      </p:pic>
      <p:pic>
        <p:nvPicPr>
          <p:cNvPr id="11" name="Picture 4" descr="MusicClass"/>
          <p:cNvPicPr>
            <a:picLocks noChangeAspect="1" noChangeArrowheads="1"/>
          </p:cNvPicPr>
          <p:nvPr/>
        </p:nvPicPr>
        <p:blipFill>
          <a:blip r:embed="rId8" cstate="print"/>
          <a:srcRect/>
          <a:stretch>
            <a:fillRect/>
          </a:stretch>
        </p:blipFill>
        <p:spPr bwMode="auto">
          <a:xfrm>
            <a:off x="3657600" y="4191000"/>
            <a:ext cx="2666999" cy="1730302"/>
          </a:xfrm>
          <a:prstGeom prst="rect">
            <a:avLst/>
          </a:prstGeom>
          <a:noFill/>
          <a:ln w="25400">
            <a:solidFill>
              <a:schemeClr val="bg1"/>
            </a:solidFill>
            <a:miter lim="800000"/>
            <a:headEnd/>
            <a:tailEnd/>
          </a:ln>
        </p:spPr>
      </p:pic>
      <p:pic>
        <p:nvPicPr>
          <p:cNvPr id="5" name="Picture 3"/>
          <p:cNvPicPr>
            <a:picLocks noChangeAspect="1" noChangeArrowheads="1"/>
          </p:cNvPicPr>
          <p:nvPr/>
        </p:nvPicPr>
        <p:blipFill>
          <a:blip r:embed="rId9" cstate="print"/>
          <a:srcRect/>
          <a:stretch>
            <a:fillRect/>
          </a:stretch>
        </p:blipFill>
        <p:spPr bwMode="auto">
          <a:xfrm>
            <a:off x="1600200" y="2667000"/>
            <a:ext cx="2514599" cy="1764665"/>
          </a:xfrm>
          <a:prstGeom prst="rect">
            <a:avLst/>
          </a:prstGeom>
          <a:noFill/>
          <a:ln w="25400">
            <a:solidFill>
              <a:schemeClr val="bg1"/>
            </a:solidFill>
            <a:miter lim="800000"/>
            <a:headEnd/>
            <a:tailEnd/>
          </a:ln>
        </p:spPr>
      </p:pic>
      <p:pic>
        <p:nvPicPr>
          <p:cNvPr id="4" name="Picture 5" descr="Z:\Presentations\Presentation Library\Government Slides\Presentation Pictures\New Pictures - 2009\HealthCare2.jpg"/>
          <p:cNvPicPr>
            <a:picLocks noGrp="1" noChangeAspect="1" noChangeArrowheads="1"/>
          </p:cNvPicPr>
          <p:nvPr>
            <p:ph idx="1"/>
          </p:nvPr>
        </p:nvPicPr>
        <p:blipFill>
          <a:blip r:embed="rId10" cstate="print"/>
          <a:srcRect/>
          <a:stretch>
            <a:fillRect/>
          </a:stretch>
        </p:blipFill>
        <p:spPr bwMode="auto">
          <a:xfrm>
            <a:off x="152400" y="2895600"/>
            <a:ext cx="1848931" cy="1226820"/>
          </a:xfrm>
          <a:prstGeom prst="rect">
            <a:avLst/>
          </a:prstGeom>
          <a:noFill/>
          <a:ln w="25400">
            <a:solidFill>
              <a:schemeClr val="bg1"/>
            </a:solidFill>
          </a:ln>
        </p:spPr>
      </p:pic>
      <p:pic>
        <p:nvPicPr>
          <p:cNvPr id="14" name="Picture 4" descr="Libraries"/>
          <p:cNvPicPr>
            <a:picLocks noChangeAspect="1" noChangeArrowheads="1"/>
          </p:cNvPicPr>
          <p:nvPr/>
        </p:nvPicPr>
        <p:blipFill>
          <a:blip r:embed="rId11" cstate="print"/>
          <a:srcRect/>
          <a:stretch>
            <a:fillRect/>
          </a:stretch>
        </p:blipFill>
        <p:spPr>
          <a:xfrm>
            <a:off x="2133600" y="4876800"/>
            <a:ext cx="1606211" cy="1066800"/>
          </a:xfrm>
          <a:prstGeom prst="rect">
            <a:avLst/>
          </a:prstGeom>
          <a:noFill/>
          <a:ln w="25400">
            <a:solidFill>
              <a:schemeClr val="bg1"/>
            </a:solidFill>
          </a:ln>
        </p:spPr>
      </p:pic>
      <p:pic>
        <p:nvPicPr>
          <p:cNvPr id="12" name="Picture 5" descr="HealthCare4"/>
          <p:cNvPicPr>
            <a:picLocks noChangeAspect="1" noChangeArrowheads="1"/>
          </p:cNvPicPr>
          <p:nvPr/>
        </p:nvPicPr>
        <p:blipFill>
          <a:blip r:embed="rId12" cstate="print"/>
          <a:srcRect/>
          <a:stretch>
            <a:fillRect/>
          </a:stretch>
        </p:blipFill>
        <p:spPr>
          <a:xfrm>
            <a:off x="228600" y="4267200"/>
            <a:ext cx="2133600" cy="1524000"/>
          </a:xfrm>
          <a:prstGeom prst="rect">
            <a:avLst/>
          </a:prstGeom>
          <a:noFill/>
          <a:ln w="25400">
            <a:solidFill>
              <a:schemeClr val="bg1"/>
            </a:solidFill>
          </a:ln>
        </p:spPr>
      </p:pic>
      <p:pic>
        <p:nvPicPr>
          <p:cNvPr id="10" name="Picture 5" descr="HealthCare"/>
          <p:cNvPicPr>
            <a:picLocks noChangeAspect="1" noChangeArrowheads="1"/>
          </p:cNvPicPr>
          <p:nvPr/>
        </p:nvPicPr>
        <p:blipFill>
          <a:blip r:embed="rId13" cstate="print"/>
          <a:srcRect/>
          <a:stretch>
            <a:fillRect/>
          </a:stretch>
        </p:blipFill>
        <p:spPr bwMode="auto">
          <a:xfrm>
            <a:off x="304800" y="1066800"/>
            <a:ext cx="2590800" cy="1719567"/>
          </a:xfrm>
          <a:prstGeom prst="rect">
            <a:avLst/>
          </a:prstGeom>
          <a:noFill/>
          <a:ln w="25400">
            <a:solidFill>
              <a:schemeClr val="bg1"/>
            </a:solidFill>
            <a:miter lim="800000"/>
            <a:headEnd/>
            <a:tailEnd/>
          </a:ln>
        </p:spPr>
      </p:pic>
      <p:pic>
        <p:nvPicPr>
          <p:cNvPr id="15" name="Picture 6" descr="SwimmingPools"/>
          <p:cNvPicPr>
            <a:picLocks noChangeAspect="1" noChangeArrowheads="1"/>
          </p:cNvPicPr>
          <p:nvPr/>
        </p:nvPicPr>
        <p:blipFill>
          <a:blip r:embed="rId14" cstate="print"/>
          <a:srcRect/>
          <a:stretch>
            <a:fillRect/>
          </a:stretch>
        </p:blipFill>
        <p:spPr bwMode="auto">
          <a:xfrm>
            <a:off x="2819400" y="990600"/>
            <a:ext cx="1020864" cy="1447800"/>
          </a:xfrm>
          <a:prstGeom prst="rect">
            <a:avLst/>
          </a:prstGeom>
          <a:noFill/>
          <a:ln w="25400">
            <a:solidFill>
              <a:schemeClr val="bg1"/>
            </a:solidFill>
            <a:miter lim="800000"/>
            <a:headEnd/>
            <a:tailEnd/>
          </a:ln>
        </p:spPr>
      </p:pic>
    </p:spTree>
    <p:extLst>
      <p:ext uri="{BB962C8B-B14F-4D97-AF65-F5344CB8AC3E}">
        <p14:creationId xmlns:p14="http://schemas.microsoft.com/office/powerpoint/2010/main" xmlns="" val="2070648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Chapter 70 Education Aid</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91927836"/>
              </p:ext>
            </p:extLst>
          </p:nvPr>
        </p:nvGraphicFramePr>
        <p:xfrm>
          <a:off x="6927" y="1388104"/>
          <a:ext cx="8984673" cy="4259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0"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a:solidFill>
                  <a:srgbClr val="000000">
                    <a:lumMod val="50000"/>
                    <a:lumOff val="50000"/>
                  </a:srgbClr>
                </a:solidFill>
              </a:rPr>
              <a:t>B</a:t>
            </a:r>
            <a:r>
              <a:rPr lang="en-US" sz="1200" b="1" dirty="0" smtClean="0">
                <a:solidFill>
                  <a:srgbClr val="000000">
                    <a:lumMod val="50000"/>
                    <a:lumOff val="50000"/>
                  </a:srgbClr>
                </a:solidFill>
              </a:rPr>
              <a:t>illions</a:t>
            </a:r>
            <a:r>
              <a:rPr lang="en-US" sz="1200" b="1" dirty="0">
                <a:solidFill>
                  <a:srgbClr val="000000">
                    <a:lumMod val="50000"/>
                    <a:lumOff val="50000"/>
                  </a:srgbClr>
                </a:solidFill>
              </a:rPr>
              <a:t>, Inflation Adjusted</a:t>
            </a:r>
          </a:p>
        </p:txBody>
      </p:sp>
      <p:sp>
        <p:nvSpPr>
          <p:cNvPr id="21" name="TextBox 20"/>
          <p:cNvSpPr txBox="1"/>
          <p:nvPr/>
        </p:nvSpPr>
        <p:spPr>
          <a:xfrm>
            <a:off x="152400" y="5867399"/>
            <a:ext cx="4445448" cy="246221"/>
          </a:xfrm>
          <a:prstGeom prst="rect">
            <a:avLst/>
          </a:prstGeom>
          <a:noFill/>
        </p:spPr>
        <p:txBody>
          <a:bodyPr wrap="none" rtlCol="0">
            <a:spAutoFit/>
          </a:bodyPr>
          <a:lstStyle/>
          <a:p>
            <a:pPr algn="ctr" fontAlgn="base">
              <a:spcBef>
                <a:spcPct val="0"/>
              </a:spcBef>
              <a:spcAft>
                <a:spcPct val="0"/>
              </a:spcAft>
            </a:pPr>
            <a:r>
              <a:rPr lang="en-US" sz="1000" dirty="0" smtClean="0">
                <a:solidFill>
                  <a:srgbClr val="000000"/>
                </a:solidFill>
              </a:rPr>
              <a:t>Includes ARRA funding; Adjusted using the inflation factor identified in Chapter 70</a:t>
            </a:r>
            <a:endParaRPr lang="en-US" sz="1000" dirty="0">
              <a:solidFill>
                <a:srgbClr val="000000"/>
              </a:solidFill>
            </a:endParaRPr>
          </a:p>
        </p:txBody>
      </p:sp>
      <p:sp>
        <p:nvSpPr>
          <p:cNvPr id="6" name="Text Box 4"/>
          <p:cNvSpPr txBox="1">
            <a:spLocks noChangeArrowheads="1"/>
          </p:cNvSpPr>
          <p:nvPr/>
        </p:nvSpPr>
        <p:spPr bwMode="auto">
          <a:xfrm>
            <a:off x="5181600" y="987999"/>
            <a:ext cx="3073776" cy="400110"/>
          </a:xfrm>
          <a:prstGeom prst="rect">
            <a:avLst/>
          </a:prstGeom>
          <a:solidFill>
            <a:sysClr val="window" lastClr="FFFFFF"/>
          </a:solid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en-US" sz="2000" b="1" dirty="0" smtClean="0">
                <a:solidFill>
                  <a:srgbClr val="F59509"/>
                </a:solidFill>
                <a:latin typeface="Calibri"/>
              </a:rPr>
              <a:t>4.4% </a:t>
            </a:r>
            <a:r>
              <a:rPr lang="en-US" sz="2000" b="1" dirty="0">
                <a:solidFill>
                  <a:srgbClr val="F59509"/>
                </a:solidFill>
                <a:latin typeface="Calibri"/>
              </a:rPr>
              <a:t>decrease </a:t>
            </a:r>
            <a:r>
              <a:rPr lang="en-US" sz="2000" b="1" dirty="0" smtClean="0">
                <a:solidFill>
                  <a:srgbClr val="F59509"/>
                </a:solidFill>
                <a:latin typeface="Calibri"/>
              </a:rPr>
              <a:t>since FY01</a:t>
            </a:r>
            <a:endParaRPr lang="en-US" sz="2000" b="1" dirty="0">
              <a:solidFill>
                <a:srgbClr val="F59509"/>
              </a:solidFill>
              <a:latin typeface="Calibri"/>
            </a:endParaRPr>
          </a:p>
        </p:txBody>
      </p:sp>
    </p:spTree>
    <p:extLst>
      <p:ext uri="{BB962C8B-B14F-4D97-AF65-F5344CB8AC3E}">
        <p14:creationId xmlns:p14="http://schemas.microsoft.com/office/powerpoint/2010/main" xmlns="" val="1509127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Local Aid</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72235873"/>
              </p:ext>
            </p:extLst>
          </p:nvPr>
        </p:nvGraphicFramePr>
        <p:xfrm>
          <a:off x="6927" y="1388104"/>
          <a:ext cx="9060873" cy="4259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8678"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a:solidFill>
                  <a:srgbClr val="000000">
                    <a:lumMod val="50000"/>
                    <a:lumOff val="50000"/>
                  </a:srgbClr>
                </a:solidFill>
              </a:rPr>
              <a:t>B</a:t>
            </a:r>
            <a:r>
              <a:rPr lang="en-US" sz="1200" b="1" dirty="0" smtClean="0">
                <a:solidFill>
                  <a:srgbClr val="000000">
                    <a:lumMod val="50000"/>
                    <a:lumOff val="50000"/>
                  </a:srgbClr>
                </a:solidFill>
              </a:rPr>
              <a:t>illions</a:t>
            </a:r>
            <a:r>
              <a:rPr lang="en-US" sz="1200" b="1" dirty="0">
                <a:solidFill>
                  <a:srgbClr val="000000">
                    <a:lumMod val="50000"/>
                    <a:lumOff val="50000"/>
                  </a:srgbClr>
                </a:solidFill>
              </a:rPr>
              <a:t>, Inflation Adjusted</a:t>
            </a:r>
          </a:p>
        </p:txBody>
      </p:sp>
    </p:spTree>
    <p:extLst>
      <p:ext uri="{BB962C8B-B14F-4D97-AF65-F5344CB8AC3E}">
        <p14:creationId xmlns:p14="http://schemas.microsoft.com/office/powerpoint/2010/main" xmlns="" val="1209392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Early Education and Care</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61931635"/>
              </p:ext>
            </p:extLst>
          </p:nvPr>
        </p:nvGraphicFramePr>
        <p:xfrm>
          <a:off x="6927" y="1388104"/>
          <a:ext cx="8908473" cy="4259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8678"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smtClean="0">
                <a:solidFill>
                  <a:srgbClr val="000000">
                    <a:lumMod val="50000"/>
                    <a:lumOff val="50000"/>
                  </a:srgbClr>
                </a:solidFill>
              </a:rPr>
              <a:t>Millions</a:t>
            </a:r>
            <a:r>
              <a:rPr lang="en-US" sz="1200" b="1" dirty="0">
                <a:solidFill>
                  <a:srgbClr val="000000">
                    <a:lumMod val="50000"/>
                    <a:lumOff val="50000"/>
                  </a:srgbClr>
                </a:solidFill>
              </a:rPr>
              <a:t>, Inflation Adjusted</a:t>
            </a:r>
          </a:p>
        </p:txBody>
      </p:sp>
    </p:spTree>
    <p:extLst>
      <p:ext uri="{BB962C8B-B14F-4D97-AF65-F5344CB8AC3E}">
        <p14:creationId xmlns:p14="http://schemas.microsoft.com/office/powerpoint/2010/main" xmlns="" val="3401857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Higher Education</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38447765"/>
              </p:ext>
            </p:extLst>
          </p:nvPr>
        </p:nvGraphicFramePr>
        <p:xfrm>
          <a:off x="6927" y="1388104"/>
          <a:ext cx="8832273" cy="4259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8678"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a:solidFill>
                  <a:srgbClr val="000000">
                    <a:lumMod val="50000"/>
                    <a:lumOff val="50000"/>
                  </a:srgbClr>
                </a:solidFill>
              </a:rPr>
              <a:t>B</a:t>
            </a:r>
            <a:r>
              <a:rPr lang="en-US" sz="1200" b="1" dirty="0" smtClean="0">
                <a:solidFill>
                  <a:srgbClr val="000000">
                    <a:lumMod val="50000"/>
                    <a:lumOff val="50000"/>
                  </a:srgbClr>
                </a:solidFill>
              </a:rPr>
              <a:t>illions</a:t>
            </a:r>
            <a:r>
              <a:rPr lang="en-US" sz="1200" b="1" dirty="0">
                <a:solidFill>
                  <a:srgbClr val="000000">
                    <a:lumMod val="50000"/>
                    <a:lumOff val="50000"/>
                  </a:srgbClr>
                </a:solidFill>
              </a:rPr>
              <a:t>, Inflation Adjusted</a:t>
            </a:r>
          </a:p>
        </p:txBody>
      </p:sp>
    </p:spTree>
    <p:extLst>
      <p:ext uri="{BB962C8B-B14F-4D97-AF65-F5344CB8AC3E}">
        <p14:creationId xmlns:p14="http://schemas.microsoft.com/office/powerpoint/2010/main" xmlns="" val="3696281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Public Health</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40773090"/>
              </p:ext>
            </p:extLst>
          </p:nvPr>
        </p:nvGraphicFramePr>
        <p:xfrm>
          <a:off x="0" y="1388104"/>
          <a:ext cx="8839200" cy="4259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8678"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smtClean="0">
                <a:solidFill>
                  <a:srgbClr val="000000">
                    <a:lumMod val="50000"/>
                    <a:lumOff val="50000"/>
                  </a:srgbClr>
                </a:solidFill>
              </a:rPr>
              <a:t>Millions</a:t>
            </a:r>
            <a:r>
              <a:rPr lang="en-US" sz="1200" b="1" dirty="0">
                <a:solidFill>
                  <a:srgbClr val="000000">
                    <a:lumMod val="50000"/>
                    <a:lumOff val="50000"/>
                  </a:srgbClr>
                </a:solidFill>
              </a:rPr>
              <a:t>, Inflation Adjusted</a:t>
            </a:r>
          </a:p>
        </p:txBody>
      </p:sp>
    </p:spTree>
    <p:extLst>
      <p:ext uri="{BB962C8B-B14F-4D97-AF65-F5344CB8AC3E}">
        <p14:creationId xmlns:p14="http://schemas.microsoft.com/office/powerpoint/2010/main" xmlns="" val="3662864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Human Services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03639096"/>
              </p:ext>
            </p:extLst>
          </p:nvPr>
        </p:nvGraphicFramePr>
        <p:xfrm>
          <a:off x="6927" y="1295400"/>
          <a:ext cx="8832273" cy="435230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8678"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a:solidFill>
                  <a:srgbClr val="000000">
                    <a:lumMod val="50000"/>
                    <a:lumOff val="50000"/>
                  </a:srgbClr>
                </a:solidFill>
              </a:rPr>
              <a:t>B</a:t>
            </a:r>
            <a:r>
              <a:rPr lang="en-US" sz="1200" b="1" dirty="0" smtClean="0">
                <a:solidFill>
                  <a:srgbClr val="000000">
                    <a:lumMod val="50000"/>
                    <a:lumOff val="50000"/>
                  </a:srgbClr>
                </a:solidFill>
              </a:rPr>
              <a:t>illions</a:t>
            </a:r>
            <a:r>
              <a:rPr lang="en-US" sz="1200" b="1" dirty="0">
                <a:solidFill>
                  <a:srgbClr val="000000">
                    <a:lumMod val="50000"/>
                    <a:lumOff val="50000"/>
                  </a:srgbClr>
                </a:solidFill>
              </a:rPr>
              <a:t>, Inflation Adjusted</a:t>
            </a:r>
          </a:p>
        </p:txBody>
      </p:sp>
    </p:spTree>
    <p:extLst>
      <p:ext uri="{BB962C8B-B14F-4D97-AF65-F5344CB8AC3E}">
        <p14:creationId xmlns:p14="http://schemas.microsoft.com/office/powerpoint/2010/main" xmlns="" val="2839444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Mental Health</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45246278"/>
              </p:ext>
            </p:extLst>
          </p:nvPr>
        </p:nvGraphicFramePr>
        <p:xfrm>
          <a:off x="13855" y="1424720"/>
          <a:ext cx="8672945" cy="4259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8678"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smtClean="0">
                <a:solidFill>
                  <a:srgbClr val="000000">
                    <a:lumMod val="50000"/>
                    <a:lumOff val="50000"/>
                  </a:srgbClr>
                </a:solidFill>
              </a:rPr>
              <a:t>Millions</a:t>
            </a:r>
            <a:r>
              <a:rPr lang="en-US" sz="1200" b="1" dirty="0">
                <a:solidFill>
                  <a:srgbClr val="000000">
                    <a:lumMod val="50000"/>
                    <a:lumOff val="50000"/>
                  </a:srgbClr>
                </a:solidFill>
              </a:rPr>
              <a:t>, Inflation Adjusted</a:t>
            </a:r>
          </a:p>
        </p:txBody>
      </p:sp>
      <p:sp>
        <p:nvSpPr>
          <p:cNvPr id="6" name="Text Box 4"/>
          <p:cNvSpPr txBox="1">
            <a:spLocks noChangeArrowheads="1"/>
          </p:cNvSpPr>
          <p:nvPr/>
        </p:nvSpPr>
        <p:spPr bwMode="auto">
          <a:xfrm>
            <a:off x="6033625" y="1034161"/>
            <a:ext cx="2895540" cy="707886"/>
          </a:xfrm>
          <a:prstGeom prst="rect">
            <a:avLst/>
          </a:prstGeom>
          <a:solidFill>
            <a:sysClr val="window" lastClr="FFFFFF"/>
          </a:solid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50000"/>
              </a:spcBef>
              <a:spcAft>
                <a:spcPct val="0"/>
              </a:spcAft>
            </a:pPr>
            <a:r>
              <a:rPr lang="en-US" sz="2000" b="1" dirty="0" smtClean="0">
                <a:solidFill>
                  <a:srgbClr val="F59509"/>
                </a:solidFill>
              </a:rPr>
              <a:t>12% </a:t>
            </a:r>
            <a:r>
              <a:rPr lang="en-US" sz="2000" b="1" dirty="0">
                <a:solidFill>
                  <a:srgbClr val="F59509"/>
                </a:solidFill>
              </a:rPr>
              <a:t>decrease </a:t>
            </a:r>
            <a:r>
              <a:rPr lang="en-US" sz="2000" b="1" dirty="0" smtClean="0">
                <a:solidFill>
                  <a:srgbClr val="F59509"/>
                </a:solidFill>
              </a:rPr>
              <a:t>since FY01 Some costs shifted</a:t>
            </a:r>
            <a:endParaRPr lang="en-US" sz="2000" b="1" dirty="0">
              <a:solidFill>
                <a:srgbClr val="F59509"/>
              </a:solidFill>
            </a:endParaRPr>
          </a:p>
        </p:txBody>
      </p:sp>
    </p:spTree>
    <p:extLst>
      <p:ext uri="{BB962C8B-B14F-4D97-AF65-F5344CB8AC3E}">
        <p14:creationId xmlns:p14="http://schemas.microsoft.com/office/powerpoint/2010/main" xmlns="" val="223252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Environment and Recreation</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92377963"/>
              </p:ext>
            </p:extLst>
          </p:nvPr>
        </p:nvGraphicFramePr>
        <p:xfrm>
          <a:off x="13855" y="1424720"/>
          <a:ext cx="8749145" cy="425960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208678" y="1066800"/>
            <a:ext cx="1924922" cy="3213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0"/>
              </a:spcBef>
              <a:spcAft>
                <a:spcPct val="0"/>
              </a:spcAft>
            </a:pPr>
            <a:r>
              <a:rPr lang="en-US" sz="1200" b="1" dirty="0" smtClean="0">
                <a:solidFill>
                  <a:srgbClr val="000000">
                    <a:lumMod val="50000"/>
                    <a:lumOff val="50000"/>
                  </a:srgbClr>
                </a:solidFill>
              </a:rPr>
              <a:t>Millions</a:t>
            </a:r>
            <a:r>
              <a:rPr lang="en-US" sz="1200" b="1" dirty="0">
                <a:solidFill>
                  <a:srgbClr val="000000">
                    <a:lumMod val="50000"/>
                    <a:lumOff val="50000"/>
                  </a:srgbClr>
                </a:solidFill>
              </a:rPr>
              <a:t>, Inflation Adjusted</a:t>
            </a:r>
          </a:p>
        </p:txBody>
      </p:sp>
      <p:sp>
        <p:nvSpPr>
          <p:cNvPr id="6" name="Text Box 4"/>
          <p:cNvSpPr txBox="1">
            <a:spLocks noChangeArrowheads="1"/>
          </p:cNvSpPr>
          <p:nvPr/>
        </p:nvSpPr>
        <p:spPr bwMode="auto">
          <a:xfrm>
            <a:off x="6033625" y="1388104"/>
            <a:ext cx="2895540" cy="400110"/>
          </a:xfrm>
          <a:prstGeom prst="rect">
            <a:avLst/>
          </a:prstGeom>
          <a:solidFill>
            <a:sysClr val="window" lastClr="FFFFFF"/>
          </a:solid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ase">
              <a:spcBef>
                <a:spcPct val="50000"/>
              </a:spcBef>
              <a:spcAft>
                <a:spcPct val="0"/>
              </a:spcAft>
            </a:pPr>
            <a:r>
              <a:rPr lang="en-US" sz="2000" b="1" dirty="0" smtClean="0">
                <a:solidFill>
                  <a:srgbClr val="F59509"/>
                </a:solidFill>
              </a:rPr>
              <a:t>35% </a:t>
            </a:r>
            <a:r>
              <a:rPr lang="en-US" sz="2000" b="1" dirty="0">
                <a:solidFill>
                  <a:srgbClr val="F59509"/>
                </a:solidFill>
              </a:rPr>
              <a:t>decrease </a:t>
            </a:r>
            <a:r>
              <a:rPr lang="en-US" sz="2000" b="1" dirty="0" smtClean="0">
                <a:solidFill>
                  <a:srgbClr val="F59509"/>
                </a:solidFill>
              </a:rPr>
              <a:t>since FY01</a:t>
            </a:r>
            <a:endParaRPr lang="en-US" sz="2000" b="1" dirty="0">
              <a:solidFill>
                <a:srgbClr val="F59509"/>
              </a:solidFill>
            </a:endParaRPr>
          </a:p>
        </p:txBody>
      </p:sp>
    </p:spTree>
    <p:extLst>
      <p:ext uri="{BB962C8B-B14F-4D97-AF65-F5344CB8AC3E}">
        <p14:creationId xmlns:p14="http://schemas.microsoft.com/office/powerpoint/2010/main" xmlns="" val="3888907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560387"/>
          </a:xfrm>
        </p:spPr>
        <p:txBody>
          <a:bodyPr>
            <a:normAutofit fontScale="90000"/>
          </a:bodyPr>
          <a:lstStyle/>
          <a:p>
            <a:pPr eaLnBrk="1" hangingPunct="1"/>
            <a:r>
              <a:rPr lang="en-US" b="1" dirty="0" smtClean="0">
                <a:solidFill>
                  <a:schemeClr val="accent6"/>
                </a:solidFill>
              </a:rPr>
              <a:t>Transportation</a:t>
            </a:r>
          </a:p>
        </p:txBody>
      </p:sp>
      <p:pic>
        <p:nvPicPr>
          <p:cNvPr id="51203" name="Picture 3" descr="roads"/>
          <p:cNvPicPr>
            <a:picLocks noGrp="1" noChangeAspect="1" noChangeArrowheads="1"/>
          </p:cNvPicPr>
          <p:nvPr>
            <p:ph sz="half" idx="2"/>
          </p:nvPr>
        </p:nvPicPr>
        <p:blipFill>
          <a:blip r:embed="rId3" cstate="print"/>
          <a:srcRect/>
          <a:stretch>
            <a:fillRect/>
          </a:stretch>
        </p:blipFill>
        <p:spPr>
          <a:xfrm>
            <a:off x="762000" y="1600200"/>
            <a:ext cx="4149725" cy="3986213"/>
          </a:xfrm>
          <a:noFill/>
        </p:spPr>
      </p:pic>
      <p:pic>
        <p:nvPicPr>
          <p:cNvPr id="51204" name="Picture 4"/>
          <p:cNvPicPr>
            <a:picLocks noChangeAspect="1" noChangeArrowheads="1"/>
          </p:cNvPicPr>
          <p:nvPr/>
        </p:nvPicPr>
        <p:blipFill>
          <a:blip r:embed="rId4" cstate="print"/>
          <a:srcRect/>
          <a:stretch>
            <a:fillRect/>
          </a:stretch>
        </p:blipFill>
        <p:spPr bwMode="auto">
          <a:xfrm>
            <a:off x="5029200" y="1143000"/>
            <a:ext cx="3409950" cy="2497138"/>
          </a:xfrm>
          <a:prstGeom prst="rect">
            <a:avLst/>
          </a:prstGeom>
          <a:noFill/>
          <a:ln w="9525">
            <a:noFill/>
            <a:miter lim="800000"/>
            <a:headEnd/>
            <a:tailEnd/>
          </a:ln>
        </p:spPr>
      </p:pic>
      <p:pic>
        <p:nvPicPr>
          <p:cNvPr id="51205" name="Picture 5"/>
          <p:cNvPicPr>
            <a:picLocks noChangeAspect="1" noChangeArrowheads="1"/>
          </p:cNvPicPr>
          <p:nvPr/>
        </p:nvPicPr>
        <p:blipFill>
          <a:blip r:embed="rId5" cstate="print"/>
          <a:srcRect/>
          <a:stretch>
            <a:fillRect/>
          </a:stretch>
        </p:blipFill>
        <p:spPr bwMode="auto">
          <a:xfrm>
            <a:off x="5029200" y="3733800"/>
            <a:ext cx="3409950" cy="2316163"/>
          </a:xfrm>
          <a:prstGeom prst="rect">
            <a:avLst/>
          </a:prstGeom>
          <a:noFill/>
          <a:ln w="9525">
            <a:noFill/>
            <a:miter lim="800000"/>
            <a:headEnd/>
            <a:tailEnd/>
          </a:ln>
        </p:spPr>
      </p:pic>
    </p:spTree>
    <p:extLst>
      <p:ext uri="{BB962C8B-B14F-4D97-AF65-F5344CB8AC3E}">
        <p14:creationId xmlns:p14="http://schemas.microsoft.com/office/powerpoint/2010/main" xmlns="" val="496973078"/>
      </p:ext>
    </p:extLst>
  </p:cSld>
  <p:clrMapOvr>
    <a:masterClrMapping/>
  </p:clrMapOvr>
  <p:transition advTm="891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8763000" cy="1371600"/>
          </a:xfrm>
        </p:spPr>
        <p:txBody>
          <a:bodyPr/>
          <a:lstStyle/>
          <a:p>
            <a:pPr eaLnBrk="1" hangingPunct="1"/>
            <a:r>
              <a:rPr lang="en-US" sz="3000" b="1" dirty="0" smtClean="0"/>
              <a:t>A Tax System Should Be </a:t>
            </a:r>
            <a:r>
              <a:rPr lang="en-US" sz="3100" b="1" dirty="0" smtClean="0"/>
              <a:t>. . .</a:t>
            </a:r>
          </a:p>
        </p:txBody>
      </p:sp>
      <p:sp>
        <p:nvSpPr>
          <p:cNvPr id="3644419" name="Rectangle 3"/>
          <p:cNvSpPr>
            <a:spLocks noGrp="1" noChangeArrowheads="1"/>
          </p:cNvSpPr>
          <p:nvPr>
            <p:ph type="body" idx="1"/>
          </p:nvPr>
        </p:nvSpPr>
        <p:spPr>
          <a:xfrm>
            <a:off x="609600" y="1447800"/>
            <a:ext cx="8229600" cy="4572000"/>
          </a:xfrm>
        </p:spPr>
        <p:txBody>
          <a:bodyPr/>
          <a:lstStyle/>
          <a:p>
            <a:pPr marL="609600" indent="-609600" algn="ctr" eaLnBrk="1" hangingPunct="1">
              <a:buFont typeface="Wingdings" pitchFamily="2" charset="2"/>
              <a:buNone/>
            </a:pPr>
            <a:r>
              <a:rPr lang="en-US" sz="3400" b="1" dirty="0" smtClean="0">
                <a:solidFill>
                  <a:schemeClr val="tx2"/>
                </a:solidFill>
              </a:rPr>
              <a:t>Adequate</a:t>
            </a:r>
          </a:p>
          <a:p>
            <a:pPr marL="609600" indent="-609600" algn="ctr" eaLnBrk="1" hangingPunct="1">
              <a:spcBef>
                <a:spcPct val="0"/>
              </a:spcBef>
              <a:buFont typeface="Wingdings" pitchFamily="2" charset="2"/>
              <a:buNone/>
            </a:pPr>
            <a:r>
              <a:rPr lang="en-US" sz="3400" b="1" dirty="0" smtClean="0">
                <a:solidFill>
                  <a:schemeClr val="tx2"/>
                </a:solidFill>
              </a:rPr>
              <a:t> </a:t>
            </a:r>
          </a:p>
          <a:p>
            <a:pPr marL="609600" indent="-609600" algn="ctr" eaLnBrk="1" hangingPunct="1">
              <a:spcBef>
                <a:spcPct val="0"/>
              </a:spcBef>
              <a:buFont typeface="Wingdings" pitchFamily="2" charset="2"/>
              <a:buNone/>
            </a:pPr>
            <a:r>
              <a:rPr lang="en-US" sz="3400" b="1" dirty="0" smtClean="0">
                <a:solidFill>
                  <a:schemeClr val="tx2"/>
                </a:solidFill>
              </a:rPr>
              <a:t>Stable</a:t>
            </a:r>
          </a:p>
          <a:p>
            <a:pPr marL="609600" indent="-609600" algn="ctr" eaLnBrk="1" hangingPunct="1">
              <a:spcBef>
                <a:spcPct val="0"/>
              </a:spcBef>
              <a:buFont typeface="Wingdings" pitchFamily="2" charset="2"/>
              <a:buNone/>
            </a:pPr>
            <a:endParaRPr lang="en-US" sz="3400" b="1" dirty="0" smtClean="0">
              <a:solidFill>
                <a:schemeClr val="tx2"/>
              </a:solidFill>
            </a:endParaRPr>
          </a:p>
          <a:p>
            <a:pPr marL="609600" indent="-609600" algn="ctr" eaLnBrk="1" hangingPunct="1">
              <a:spcBef>
                <a:spcPct val="0"/>
              </a:spcBef>
              <a:buFont typeface="Wingdings" pitchFamily="2" charset="2"/>
              <a:buNone/>
            </a:pPr>
            <a:r>
              <a:rPr lang="en-US" sz="3400" b="1" dirty="0" smtClean="0">
                <a:solidFill>
                  <a:schemeClr val="tx2"/>
                </a:solidFill>
              </a:rPr>
              <a:t>Simple/Efficient</a:t>
            </a:r>
          </a:p>
          <a:p>
            <a:pPr marL="609600" indent="-609600" algn="ctr" eaLnBrk="1" hangingPunct="1">
              <a:spcBef>
                <a:spcPct val="0"/>
              </a:spcBef>
              <a:buFont typeface="Wingdings" pitchFamily="2" charset="2"/>
              <a:buNone/>
            </a:pPr>
            <a:endParaRPr lang="en-US" sz="3400" b="1" dirty="0" smtClean="0">
              <a:solidFill>
                <a:schemeClr val="tx2"/>
              </a:solidFill>
            </a:endParaRPr>
          </a:p>
          <a:p>
            <a:pPr marL="609600" indent="-609600" algn="ctr" eaLnBrk="1" hangingPunct="1">
              <a:spcBef>
                <a:spcPct val="0"/>
              </a:spcBef>
              <a:buFont typeface="Wingdings" pitchFamily="2" charset="2"/>
              <a:buNone/>
            </a:pPr>
            <a:r>
              <a:rPr lang="en-US" sz="3400" b="1" dirty="0" smtClean="0">
                <a:solidFill>
                  <a:schemeClr val="tx2"/>
                </a:solidFill>
              </a:rPr>
              <a:t>Fair</a:t>
            </a:r>
          </a:p>
        </p:txBody>
      </p:sp>
    </p:spTree>
    <p:extLst>
      <p:ext uri="{BB962C8B-B14F-4D97-AF65-F5344CB8AC3E}">
        <p14:creationId xmlns:p14="http://schemas.microsoft.com/office/powerpoint/2010/main" xmlns="" val="7778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444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444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444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44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44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229600" cy="914400"/>
          </a:xfrm>
        </p:spPr>
        <p:txBody>
          <a:bodyPr/>
          <a:lstStyle/>
          <a:p>
            <a:r>
              <a:rPr lang="en-US" sz="3000" dirty="0" smtClean="0"/>
              <a:t>The Sales Tax is Regressive</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00121539"/>
              </p:ext>
            </p:extLst>
          </p:nvPr>
        </p:nvGraphicFramePr>
        <p:xfrm>
          <a:off x="381000" y="915110"/>
          <a:ext cx="8382000" cy="5157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2839229418"/>
              </p:ext>
            </p:extLst>
          </p:nvPr>
        </p:nvGraphicFramePr>
        <p:xfrm>
          <a:off x="152400" y="5065802"/>
          <a:ext cx="8534401" cy="518160"/>
        </p:xfrm>
        <a:graphic>
          <a:graphicData uri="http://schemas.openxmlformats.org/drawingml/2006/table">
            <a:tbl>
              <a:tblPr firstRow="1" bandRow="1">
                <a:tableStyleId>{5C22544A-7EE6-4342-B048-85BDC9FD1C3A}</a:tableStyleId>
              </a:tblPr>
              <a:tblGrid>
                <a:gridCol w="914401"/>
                <a:gridCol w="1104900"/>
                <a:gridCol w="1104900"/>
                <a:gridCol w="1104900"/>
                <a:gridCol w="1104900"/>
                <a:gridCol w="1066800"/>
                <a:gridCol w="1066800"/>
                <a:gridCol w="1066800"/>
              </a:tblGrid>
              <a:tr h="370840">
                <a:tc>
                  <a:txBody>
                    <a:bodyPr/>
                    <a:lstStyle/>
                    <a:p>
                      <a:pPr algn="ctr"/>
                      <a:r>
                        <a:rPr lang="en-US" sz="1400" dirty="0" smtClean="0">
                          <a:solidFill>
                            <a:schemeClr val="tx1"/>
                          </a:solidFill>
                        </a:rPr>
                        <a:t>Income</a:t>
                      </a:r>
                    </a:p>
                    <a:p>
                      <a:pPr algn="ctr"/>
                      <a:r>
                        <a:rPr lang="en-US" sz="1400" dirty="0" smtClean="0">
                          <a:solidFill>
                            <a:schemeClr val="tx1"/>
                          </a:solidFill>
                        </a:rPr>
                        <a:t>Range:</a:t>
                      </a:r>
                      <a:endParaRPr lang="en-US" sz="1400" dirty="0">
                        <a:solidFill>
                          <a:schemeClr val="tx1"/>
                        </a:solidFill>
                      </a:endParaRPr>
                    </a:p>
                  </a:txBody>
                  <a:tcPr>
                    <a:noFill/>
                  </a:tcPr>
                </a:tc>
                <a:tc>
                  <a:txBody>
                    <a:bodyPr/>
                    <a:lstStyle/>
                    <a:p>
                      <a:pPr algn="ctr"/>
                      <a:r>
                        <a:rPr lang="en-US" sz="1400" dirty="0" smtClean="0"/>
                        <a:t>Lowest</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Second</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Middle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t>Fourth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15%</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4%</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Top </a:t>
                      </a:r>
                    </a:p>
                    <a:p>
                      <a:pPr algn="ctr"/>
                      <a:r>
                        <a:rPr lang="en-US" sz="1400" dirty="0" smtClean="0">
                          <a:solidFill>
                            <a:schemeClr val="tx1"/>
                          </a:solidFill>
                        </a:rPr>
                        <a:t>1%</a:t>
                      </a:r>
                      <a:endParaRPr lang="en-US" sz="1400" dirty="0">
                        <a:solidFill>
                          <a:schemeClr val="tx1"/>
                        </a:solidFill>
                      </a:endParaRPr>
                    </a:p>
                  </a:txBody>
                  <a:tcPr>
                    <a:solidFill>
                      <a:schemeClr val="tx2">
                        <a:lumMod val="60000"/>
                        <a:lumOff val="40000"/>
                      </a:schemeClr>
                    </a:solidFill>
                  </a:tcPr>
                </a:tc>
              </a:tr>
            </a:tbl>
          </a:graphicData>
        </a:graphic>
      </p:graphicFrame>
      <p:sp>
        <p:nvSpPr>
          <p:cNvPr id="6" name="Left Brace 5"/>
          <p:cNvSpPr/>
          <p:nvPr/>
        </p:nvSpPr>
        <p:spPr bwMode="auto">
          <a:xfrm rot="16200000">
            <a:off x="6912286" y="4170942"/>
            <a:ext cx="272432" cy="3124203"/>
          </a:xfrm>
          <a:prstGeom prst="leftBrace">
            <a:avLst>
              <a:gd name="adj1" fmla="val 8333"/>
              <a:gd name="adj2" fmla="val 50446"/>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7" name="Text Box 2"/>
          <p:cNvSpPr txBox="1">
            <a:spLocks noChangeArrowheads="1"/>
          </p:cNvSpPr>
          <p:nvPr/>
        </p:nvSpPr>
        <p:spPr bwMode="auto">
          <a:xfrm>
            <a:off x="6738116" y="5867400"/>
            <a:ext cx="881884" cy="205559"/>
          </a:xfrm>
          <a:prstGeom prst="rect">
            <a:avLst/>
          </a:prstGeom>
          <a:noFill/>
          <a:ln w="9525">
            <a:noFill/>
            <a:miter lim="800000"/>
            <a:headEnd/>
            <a:tailEnd/>
          </a:ln>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400" b="1" dirty="0" smtClean="0">
                <a:solidFill>
                  <a:srgbClr val="000000"/>
                </a:solidFill>
                <a:cs typeface="Arial"/>
              </a:rPr>
              <a:t>Top 20%</a:t>
            </a:r>
            <a:endParaRPr lang="en-US" sz="1400" b="1" dirty="0">
              <a:solidFill>
                <a:srgbClr val="000000"/>
              </a:solidFill>
              <a:cs typeface="Arial"/>
            </a:endParaRPr>
          </a:p>
        </p:txBody>
      </p:sp>
    </p:spTree>
    <p:extLst>
      <p:ext uri="{BB962C8B-B14F-4D97-AF65-F5344CB8AC3E}">
        <p14:creationId xmlns:p14="http://schemas.microsoft.com/office/powerpoint/2010/main" xmlns="" val="2954906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229600" cy="914400"/>
          </a:xfrm>
        </p:spPr>
        <p:txBody>
          <a:bodyPr/>
          <a:lstStyle/>
          <a:p>
            <a:r>
              <a:rPr lang="en-US" dirty="0" smtClean="0"/>
              <a:t>Why the Sales Tax is Regressive</a:t>
            </a:r>
            <a:endParaRPr lang="en-US" dirty="0"/>
          </a:p>
        </p:txBody>
      </p:sp>
      <p:graphicFrame>
        <p:nvGraphicFramePr>
          <p:cNvPr id="4" name="Content Placeholder 3"/>
          <p:cNvGraphicFramePr>
            <a:graphicFrameLocks noGrp="1"/>
          </p:cNvGraphicFramePr>
          <p:nvPr>
            <p:ph idx="1"/>
          </p:nvPr>
        </p:nvGraphicFramePr>
        <p:xfrm>
          <a:off x="228600" y="914400"/>
          <a:ext cx="8686800" cy="521652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85800" y="5791200"/>
            <a:ext cx="3937296" cy="246221"/>
          </a:xfrm>
          <a:prstGeom prst="rect">
            <a:avLst/>
          </a:prstGeom>
          <a:noFill/>
        </p:spPr>
        <p:txBody>
          <a:bodyPr wrap="none" rtlCol="0">
            <a:spAutoFit/>
          </a:bodyPr>
          <a:lstStyle/>
          <a:p>
            <a:r>
              <a:rPr lang="en-US" sz="1000" dirty="0" smtClean="0">
                <a:solidFill>
                  <a:prstClr val="black"/>
                </a:solidFill>
                <a:latin typeface="Calibri" pitchFamily="34" charset="0"/>
              </a:rPr>
              <a:t>Source: Bureau of Labor Statistics, Consumer Expenditures Survey, 2008</a:t>
            </a:r>
            <a:endParaRPr lang="en-US" sz="1000" dirty="0">
              <a:solidFill>
                <a:prstClr val="black"/>
              </a:solidFill>
              <a:latin typeface="Calibri" pitchFamily="34" charset="0"/>
            </a:endParaRPr>
          </a:p>
        </p:txBody>
      </p:sp>
      <p:graphicFrame>
        <p:nvGraphicFramePr>
          <p:cNvPr id="6" name="Table 5"/>
          <p:cNvGraphicFramePr>
            <a:graphicFrameLocks noGrp="1"/>
          </p:cNvGraphicFramePr>
          <p:nvPr/>
        </p:nvGraphicFramePr>
        <p:xfrm>
          <a:off x="1143000" y="5029200"/>
          <a:ext cx="6553200" cy="518160"/>
        </p:xfrm>
        <a:graphic>
          <a:graphicData uri="http://schemas.openxmlformats.org/drawingml/2006/table">
            <a:tbl>
              <a:tblPr firstRow="1" bandRow="1">
                <a:tableStyleId>{5C22544A-7EE6-4342-B048-85BDC9FD1C3A}</a:tableStyleId>
              </a:tblPr>
              <a:tblGrid>
                <a:gridCol w="1310640"/>
                <a:gridCol w="1310640"/>
                <a:gridCol w="1310640"/>
                <a:gridCol w="1310640"/>
                <a:gridCol w="1310640"/>
              </a:tblGrid>
              <a:tr h="370840">
                <a:tc>
                  <a:txBody>
                    <a:bodyPr/>
                    <a:lstStyle/>
                    <a:p>
                      <a:pPr algn="ctr"/>
                      <a:r>
                        <a:rPr lang="en-US" sz="1400" dirty="0" smtClean="0">
                          <a:solidFill>
                            <a:schemeClr val="tx1"/>
                          </a:solidFill>
                        </a:rPr>
                        <a:t>Lowest</a:t>
                      </a:r>
                      <a:r>
                        <a:rPr lang="en-US" sz="1400" baseline="0" dirty="0" smtClean="0">
                          <a:solidFill>
                            <a:schemeClr val="tx1"/>
                          </a:solidFill>
                        </a:rPr>
                        <a:t> </a:t>
                      </a:r>
                    </a:p>
                    <a:p>
                      <a:pPr algn="ctr"/>
                      <a:r>
                        <a:rPr lang="en-US" sz="1400" baseline="0" dirty="0" smtClean="0">
                          <a:solidFill>
                            <a:schemeClr val="tx1"/>
                          </a:solidFill>
                        </a:rPr>
                        <a:t>20%</a:t>
                      </a:r>
                      <a:endParaRPr lang="en-US" sz="1400" dirty="0">
                        <a:solidFill>
                          <a:schemeClr val="tx1"/>
                        </a:solidFill>
                      </a:endParaRPr>
                    </a:p>
                  </a:txBody>
                  <a:tcPr>
                    <a:solidFill>
                      <a:schemeClr val="accent2"/>
                    </a:solidFill>
                  </a:tcPr>
                </a:tc>
                <a:tc>
                  <a:txBody>
                    <a:bodyPr/>
                    <a:lstStyle/>
                    <a:p>
                      <a:pPr algn="ctr"/>
                      <a:r>
                        <a:rPr lang="en-US" sz="1400" dirty="0" smtClean="0">
                          <a:solidFill>
                            <a:schemeClr val="tx1"/>
                          </a:solidFill>
                        </a:rPr>
                        <a:t>Second</a:t>
                      </a:r>
                      <a:r>
                        <a:rPr lang="en-US" sz="1400" baseline="0" dirty="0" smtClean="0">
                          <a:solidFill>
                            <a:schemeClr val="tx1"/>
                          </a:solidFill>
                        </a:rPr>
                        <a:t>  </a:t>
                      </a:r>
                    </a:p>
                    <a:p>
                      <a:pPr algn="ctr"/>
                      <a:r>
                        <a:rPr lang="en-US" sz="1400" baseline="0" dirty="0" smtClean="0">
                          <a:solidFill>
                            <a:schemeClr val="tx1"/>
                          </a:solidFill>
                        </a:rPr>
                        <a:t>20%</a:t>
                      </a:r>
                      <a:endParaRPr lang="en-US" sz="1400" dirty="0">
                        <a:solidFill>
                          <a:schemeClr val="tx1"/>
                        </a:solidFill>
                      </a:endParaRPr>
                    </a:p>
                  </a:txBody>
                  <a:tcPr>
                    <a:solidFill>
                      <a:schemeClr val="accent2"/>
                    </a:solidFill>
                  </a:tcPr>
                </a:tc>
                <a:tc>
                  <a:txBody>
                    <a:bodyPr/>
                    <a:lstStyle/>
                    <a:p>
                      <a:pPr algn="ctr"/>
                      <a:r>
                        <a:rPr lang="en-US" sz="1400" dirty="0" smtClean="0">
                          <a:solidFill>
                            <a:schemeClr val="tx1"/>
                          </a:solidFill>
                        </a:rPr>
                        <a:t>Middle </a:t>
                      </a:r>
                    </a:p>
                    <a:p>
                      <a:pPr algn="ctr"/>
                      <a:r>
                        <a:rPr lang="en-US" sz="1400" dirty="0" smtClean="0">
                          <a:solidFill>
                            <a:schemeClr val="tx1"/>
                          </a:solidFill>
                        </a:rPr>
                        <a:t>20%</a:t>
                      </a:r>
                      <a:endParaRPr lang="en-US" sz="1400" dirty="0">
                        <a:solidFill>
                          <a:schemeClr val="tx1"/>
                        </a:solidFill>
                      </a:endParaRPr>
                    </a:p>
                  </a:txBody>
                  <a:tcPr>
                    <a:solidFill>
                      <a:schemeClr val="accent2"/>
                    </a:solidFill>
                  </a:tcPr>
                </a:tc>
                <a:tc>
                  <a:txBody>
                    <a:bodyPr/>
                    <a:lstStyle/>
                    <a:p>
                      <a:pPr algn="ctr"/>
                      <a:r>
                        <a:rPr lang="en-US" sz="1400" dirty="0" smtClean="0">
                          <a:solidFill>
                            <a:schemeClr val="tx1"/>
                          </a:solidFill>
                        </a:rPr>
                        <a:t>Fourth </a:t>
                      </a:r>
                    </a:p>
                    <a:p>
                      <a:pPr algn="ctr"/>
                      <a:r>
                        <a:rPr lang="en-US" sz="1400" dirty="0" smtClean="0">
                          <a:solidFill>
                            <a:schemeClr val="tx1"/>
                          </a:solidFill>
                        </a:rPr>
                        <a:t>20%</a:t>
                      </a:r>
                      <a:endParaRPr lang="en-US" sz="1400" dirty="0">
                        <a:solidFill>
                          <a:schemeClr val="tx1"/>
                        </a:solidFill>
                      </a:endParaRPr>
                    </a:p>
                  </a:txBody>
                  <a:tcPr>
                    <a:solidFill>
                      <a:schemeClr val="accent2"/>
                    </a:solidFill>
                  </a:tcPr>
                </a:tc>
                <a:tc>
                  <a:txBody>
                    <a:bodyPr/>
                    <a:lstStyle/>
                    <a:p>
                      <a:pPr algn="ctr"/>
                      <a:r>
                        <a:rPr lang="en-US" sz="1400" dirty="0" smtClean="0">
                          <a:solidFill>
                            <a:schemeClr val="tx1"/>
                          </a:solidFill>
                        </a:rPr>
                        <a:t>Top</a:t>
                      </a:r>
                    </a:p>
                    <a:p>
                      <a:pPr algn="ctr"/>
                      <a:r>
                        <a:rPr lang="en-US" sz="1400" dirty="0" smtClean="0">
                          <a:solidFill>
                            <a:schemeClr val="tx1"/>
                          </a:solidFill>
                        </a:rPr>
                        <a:t>20%</a:t>
                      </a:r>
                      <a:endParaRPr lang="en-US" sz="1400" dirty="0">
                        <a:solidFill>
                          <a:schemeClr val="tx1"/>
                        </a:solidFill>
                      </a:endParaRPr>
                    </a:p>
                  </a:txBody>
                  <a:tcPr>
                    <a:solidFill>
                      <a:schemeClr val="accent2"/>
                    </a:solidFill>
                  </a:tcPr>
                </a:tc>
              </a:tr>
            </a:tbl>
          </a:graphicData>
        </a:graphic>
      </p:graphicFrame>
    </p:spTree>
    <p:extLst>
      <p:ext uri="{BB962C8B-B14F-4D97-AF65-F5344CB8AC3E}">
        <p14:creationId xmlns:p14="http://schemas.microsoft.com/office/powerpoint/2010/main" xmlns="" val="1892036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229600" cy="914400"/>
          </a:xfrm>
        </p:spPr>
        <p:txBody>
          <a:bodyPr/>
          <a:lstStyle/>
          <a:p>
            <a:r>
              <a:rPr lang="en-US" sz="3000" dirty="0" smtClean="0"/>
              <a:t>The Property Tax is Regressive</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54741587"/>
              </p:ext>
            </p:extLst>
          </p:nvPr>
        </p:nvGraphicFramePr>
        <p:xfrm>
          <a:off x="381000" y="990600"/>
          <a:ext cx="8382000" cy="5105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734862501"/>
              </p:ext>
            </p:extLst>
          </p:nvPr>
        </p:nvGraphicFramePr>
        <p:xfrm>
          <a:off x="0" y="5029200"/>
          <a:ext cx="8610600" cy="518160"/>
        </p:xfrm>
        <a:graphic>
          <a:graphicData uri="http://schemas.openxmlformats.org/drawingml/2006/table">
            <a:tbl>
              <a:tblPr firstRow="1" bandRow="1">
                <a:tableStyleId>{5C22544A-7EE6-4342-B048-85BDC9FD1C3A}</a:tableStyleId>
              </a:tblPr>
              <a:tblGrid>
                <a:gridCol w="922565"/>
                <a:gridCol w="1114765"/>
                <a:gridCol w="1114765"/>
                <a:gridCol w="1114765"/>
                <a:gridCol w="1114765"/>
                <a:gridCol w="1076325"/>
                <a:gridCol w="1076325"/>
                <a:gridCol w="1076325"/>
              </a:tblGrid>
              <a:tr h="370840">
                <a:tc>
                  <a:txBody>
                    <a:bodyPr/>
                    <a:lstStyle/>
                    <a:p>
                      <a:pPr algn="ctr"/>
                      <a:r>
                        <a:rPr lang="en-US" sz="1400" dirty="0" smtClean="0">
                          <a:solidFill>
                            <a:schemeClr val="tx1"/>
                          </a:solidFill>
                        </a:rPr>
                        <a:t>Income</a:t>
                      </a:r>
                    </a:p>
                    <a:p>
                      <a:pPr algn="ctr"/>
                      <a:r>
                        <a:rPr lang="en-US" sz="1400" dirty="0" smtClean="0">
                          <a:solidFill>
                            <a:schemeClr val="tx1"/>
                          </a:solidFill>
                        </a:rPr>
                        <a:t>Range:</a:t>
                      </a:r>
                      <a:endParaRPr lang="en-US" sz="1400" dirty="0">
                        <a:solidFill>
                          <a:schemeClr val="tx1"/>
                        </a:solidFill>
                      </a:endParaRPr>
                    </a:p>
                  </a:txBody>
                  <a:tcPr>
                    <a:noFill/>
                  </a:tcPr>
                </a:tc>
                <a:tc>
                  <a:txBody>
                    <a:bodyPr/>
                    <a:lstStyle/>
                    <a:p>
                      <a:pPr algn="ctr"/>
                      <a:r>
                        <a:rPr lang="en-US" sz="1400" dirty="0" smtClean="0"/>
                        <a:t>Lowest</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Second</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Middle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t>Fourth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15%</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4%</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Top </a:t>
                      </a:r>
                    </a:p>
                    <a:p>
                      <a:pPr algn="ctr"/>
                      <a:r>
                        <a:rPr lang="en-US" sz="1400" dirty="0" smtClean="0">
                          <a:solidFill>
                            <a:schemeClr val="tx1"/>
                          </a:solidFill>
                        </a:rPr>
                        <a:t>1%</a:t>
                      </a:r>
                      <a:endParaRPr lang="en-US" sz="1400" dirty="0">
                        <a:solidFill>
                          <a:schemeClr val="tx1"/>
                        </a:solidFill>
                      </a:endParaRPr>
                    </a:p>
                  </a:txBody>
                  <a:tcPr>
                    <a:solidFill>
                      <a:schemeClr val="tx2">
                        <a:lumMod val="60000"/>
                        <a:lumOff val="40000"/>
                      </a:schemeClr>
                    </a:solidFill>
                  </a:tcPr>
                </a:tc>
              </a:tr>
            </a:tbl>
          </a:graphicData>
        </a:graphic>
      </p:graphicFrame>
      <p:sp>
        <p:nvSpPr>
          <p:cNvPr id="6" name="Left Brace 5"/>
          <p:cNvSpPr/>
          <p:nvPr/>
        </p:nvSpPr>
        <p:spPr bwMode="auto">
          <a:xfrm rot="16200000">
            <a:off x="6836086" y="4136715"/>
            <a:ext cx="272432" cy="3124203"/>
          </a:xfrm>
          <a:prstGeom prst="leftBrace">
            <a:avLst>
              <a:gd name="adj1" fmla="val 8333"/>
              <a:gd name="adj2" fmla="val 50446"/>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7" name="Text Box 2"/>
          <p:cNvSpPr txBox="1">
            <a:spLocks noChangeArrowheads="1"/>
          </p:cNvSpPr>
          <p:nvPr/>
        </p:nvSpPr>
        <p:spPr bwMode="auto">
          <a:xfrm>
            <a:off x="6531360" y="5867400"/>
            <a:ext cx="881884" cy="205559"/>
          </a:xfrm>
          <a:prstGeom prst="rect">
            <a:avLst/>
          </a:prstGeom>
          <a:noFill/>
          <a:ln w="9525">
            <a:noFill/>
            <a:miter lim="800000"/>
            <a:headEnd/>
            <a:tailEnd/>
          </a:ln>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400" b="1" dirty="0" smtClean="0">
                <a:solidFill>
                  <a:srgbClr val="000000"/>
                </a:solidFill>
                <a:cs typeface="Arial"/>
              </a:rPr>
              <a:t>Top 20%</a:t>
            </a:r>
            <a:endParaRPr lang="en-US" sz="1400" b="1" dirty="0">
              <a:solidFill>
                <a:srgbClr val="000000"/>
              </a:solidFill>
              <a:cs typeface="Arial"/>
            </a:endParaRPr>
          </a:p>
        </p:txBody>
      </p:sp>
    </p:spTree>
    <p:extLst>
      <p:ext uri="{BB962C8B-B14F-4D97-AF65-F5344CB8AC3E}">
        <p14:creationId xmlns:p14="http://schemas.microsoft.com/office/powerpoint/2010/main" xmlns="" val="2625461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229600" cy="914400"/>
          </a:xfrm>
        </p:spPr>
        <p:txBody>
          <a:bodyPr/>
          <a:lstStyle/>
          <a:p>
            <a:r>
              <a:rPr lang="en-US" sz="3000" dirty="0" smtClean="0"/>
              <a:t>The Income Tax is  Progressive</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65398813"/>
              </p:ext>
            </p:extLst>
          </p:nvPr>
        </p:nvGraphicFramePr>
        <p:xfrm>
          <a:off x="381000" y="915110"/>
          <a:ext cx="8382000" cy="5157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539974954"/>
              </p:ext>
            </p:extLst>
          </p:nvPr>
        </p:nvGraphicFramePr>
        <p:xfrm>
          <a:off x="152400" y="5065802"/>
          <a:ext cx="8534401" cy="518160"/>
        </p:xfrm>
        <a:graphic>
          <a:graphicData uri="http://schemas.openxmlformats.org/drawingml/2006/table">
            <a:tbl>
              <a:tblPr firstRow="1" bandRow="1">
                <a:tableStyleId>{5C22544A-7EE6-4342-B048-85BDC9FD1C3A}</a:tableStyleId>
              </a:tblPr>
              <a:tblGrid>
                <a:gridCol w="914401"/>
                <a:gridCol w="1104900"/>
                <a:gridCol w="1104900"/>
                <a:gridCol w="1104900"/>
                <a:gridCol w="1104900"/>
                <a:gridCol w="1066800"/>
                <a:gridCol w="1066800"/>
                <a:gridCol w="1066800"/>
              </a:tblGrid>
              <a:tr h="370840">
                <a:tc>
                  <a:txBody>
                    <a:bodyPr/>
                    <a:lstStyle/>
                    <a:p>
                      <a:pPr algn="ctr"/>
                      <a:r>
                        <a:rPr lang="en-US" sz="1400" dirty="0" smtClean="0">
                          <a:solidFill>
                            <a:schemeClr val="tx1"/>
                          </a:solidFill>
                        </a:rPr>
                        <a:t>Income</a:t>
                      </a:r>
                    </a:p>
                    <a:p>
                      <a:pPr algn="ctr"/>
                      <a:r>
                        <a:rPr lang="en-US" sz="1400" dirty="0" smtClean="0">
                          <a:solidFill>
                            <a:schemeClr val="tx1"/>
                          </a:solidFill>
                        </a:rPr>
                        <a:t>Range:</a:t>
                      </a:r>
                      <a:endParaRPr lang="en-US" sz="1400" dirty="0">
                        <a:solidFill>
                          <a:schemeClr val="tx1"/>
                        </a:solidFill>
                      </a:endParaRPr>
                    </a:p>
                  </a:txBody>
                  <a:tcPr>
                    <a:noFill/>
                  </a:tcPr>
                </a:tc>
                <a:tc>
                  <a:txBody>
                    <a:bodyPr/>
                    <a:lstStyle/>
                    <a:p>
                      <a:pPr algn="ctr"/>
                      <a:r>
                        <a:rPr lang="en-US" sz="1400" dirty="0" smtClean="0"/>
                        <a:t>Lowest</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Second</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Middle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t>Fourth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15%</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4%</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Top </a:t>
                      </a:r>
                    </a:p>
                    <a:p>
                      <a:pPr algn="ctr"/>
                      <a:r>
                        <a:rPr lang="en-US" sz="1400" dirty="0" smtClean="0">
                          <a:solidFill>
                            <a:schemeClr val="tx1"/>
                          </a:solidFill>
                        </a:rPr>
                        <a:t>1%</a:t>
                      </a:r>
                      <a:endParaRPr lang="en-US" sz="1400" dirty="0">
                        <a:solidFill>
                          <a:schemeClr val="tx1"/>
                        </a:solidFill>
                      </a:endParaRPr>
                    </a:p>
                  </a:txBody>
                  <a:tcPr>
                    <a:solidFill>
                      <a:schemeClr val="tx2">
                        <a:lumMod val="60000"/>
                        <a:lumOff val="40000"/>
                      </a:schemeClr>
                    </a:solidFill>
                  </a:tcPr>
                </a:tc>
              </a:tr>
            </a:tbl>
          </a:graphicData>
        </a:graphic>
      </p:graphicFrame>
      <p:sp>
        <p:nvSpPr>
          <p:cNvPr id="6" name="Left Brace 5"/>
          <p:cNvSpPr/>
          <p:nvPr/>
        </p:nvSpPr>
        <p:spPr bwMode="auto">
          <a:xfrm rot="16200000">
            <a:off x="6912286" y="4170942"/>
            <a:ext cx="272432" cy="3124203"/>
          </a:xfrm>
          <a:prstGeom prst="leftBrace">
            <a:avLst>
              <a:gd name="adj1" fmla="val 8333"/>
              <a:gd name="adj2" fmla="val 50446"/>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7" name="Text Box 2"/>
          <p:cNvSpPr txBox="1">
            <a:spLocks noChangeArrowheads="1"/>
          </p:cNvSpPr>
          <p:nvPr/>
        </p:nvSpPr>
        <p:spPr bwMode="auto">
          <a:xfrm>
            <a:off x="6738116" y="5867400"/>
            <a:ext cx="881884" cy="205559"/>
          </a:xfrm>
          <a:prstGeom prst="rect">
            <a:avLst/>
          </a:prstGeom>
          <a:noFill/>
          <a:ln w="9525">
            <a:noFill/>
            <a:miter lim="800000"/>
            <a:headEnd/>
            <a:tailEnd/>
          </a:ln>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400" b="1" dirty="0" smtClean="0">
                <a:solidFill>
                  <a:srgbClr val="000000"/>
                </a:solidFill>
                <a:cs typeface="Arial"/>
              </a:rPr>
              <a:t>Top 20%</a:t>
            </a:r>
            <a:endParaRPr lang="en-US" sz="1400" b="1" dirty="0">
              <a:solidFill>
                <a:srgbClr val="000000"/>
              </a:solidFill>
              <a:cs typeface="Arial"/>
            </a:endParaRPr>
          </a:p>
        </p:txBody>
      </p:sp>
    </p:spTree>
    <p:extLst>
      <p:ext uri="{BB962C8B-B14F-4D97-AF65-F5344CB8AC3E}">
        <p14:creationId xmlns:p14="http://schemas.microsoft.com/office/powerpoint/2010/main" xmlns="" val="359601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1"/>
            <a:ext cx="8229600" cy="914400"/>
          </a:xfrm>
        </p:spPr>
        <p:txBody>
          <a:bodyPr/>
          <a:lstStyle/>
          <a:p>
            <a:r>
              <a:rPr lang="en-US" sz="3000" dirty="0" smtClean="0"/>
              <a:t>State and Local Taxes are Regressive</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33044906"/>
              </p:ext>
            </p:extLst>
          </p:nvPr>
        </p:nvGraphicFramePr>
        <p:xfrm>
          <a:off x="381000" y="990600"/>
          <a:ext cx="8382000" cy="518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943328091"/>
              </p:ext>
            </p:extLst>
          </p:nvPr>
        </p:nvGraphicFramePr>
        <p:xfrm>
          <a:off x="19792" y="5067481"/>
          <a:ext cx="8534401" cy="518160"/>
        </p:xfrm>
        <a:graphic>
          <a:graphicData uri="http://schemas.openxmlformats.org/drawingml/2006/table">
            <a:tbl>
              <a:tblPr firstRow="1" bandRow="1">
                <a:tableStyleId>{5C22544A-7EE6-4342-B048-85BDC9FD1C3A}</a:tableStyleId>
              </a:tblPr>
              <a:tblGrid>
                <a:gridCol w="914401"/>
                <a:gridCol w="1104900"/>
                <a:gridCol w="1104900"/>
                <a:gridCol w="1104900"/>
                <a:gridCol w="1104900"/>
                <a:gridCol w="1066800"/>
                <a:gridCol w="1066800"/>
                <a:gridCol w="1066800"/>
              </a:tblGrid>
              <a:tr h="370840">
                <a:tc>
                  <a:txBody>
                    <a:bodyPr/>
                    <a:lstStyle/>
                    <a:p>
                      <a:pPr algn="ctr"/>
                      <a:r>
                        <a:rPr lang="en-US" sz="1400" dirty="0" smtClean="0">
                          <a:solidFill>
                            <a:schemeClr val="tx1"/>
                          </a:solidFill>
                        </a:rPr>
                        <a:t>Income</a:t>
                      </a:r>
                    </a:p>
                    <a:p>
                      <a:pPr algn="ctr"/>
                      <a:r>
                        <a:rPr lang="en-US" sz="1400" dirty="0" smtClean="0">
                          <a:solidFill>
                            <a:schemeClr val="tx1"/>
                          </a:solidFill>
                        </a:rPr>
                        <a:t>Range:</a:t>
                      </a:r>
                      <a:endParaRPr lang="en-US" sz="1400" dirty="0">
                        <a:solidFill>
                          <a:schemeClr val="tx1"/>
                        </a:solidFill>
                      </a:endParaRPr>
                    </a:p>
                  </a:txBody>
                  <a:tcPr>
                    <a:noFill/>
                  </a:tcPr>
                </a:tc>
                <a:tc>
                  <a:txBody>
                    <a:bodyPr/>
                    <a:lstStyle/>
                    <a:p>
                      <a:pPr algn="ctr"/>
                      <a:r>
                        <a:rPr lang="en-US" sz="1400" dirty="0" smtClean="0"/>
                        <a:t>Lowest</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Second</a:t>
                      </a:r>
                      <a:r>
                        <a:rPr lang="en-US" sz="1400" baseline="0" dirty="0" smtClean="0"/>
                        <a:t> </a:t>
                      </a:r>
                    </a:p>
                    <a:p>
                      <a:pPr algn="ctr"/>
                      <a:r>
                        <a:rPr lang="en-US" sz="1400" baseline="0" dirty="0" smtClean="0"/>
                        <a:t>20%</a:t>
                      </a:r>
                      <a:endParaRPr lang="en-US" sz="1400" dirty="0"/>
                    </a:p>
                  </a:txBody>
                  <a:tcPr>
                    <a:solidFill>
                      <a:schemeClr val="tx2">
                        <a:lumMod val="75000"/>
                      </a:schemeClr>
                    </a:solidFill>
                  </a:tcPr>
                </a:tc>
                <a:tc>
                  <a:txBody>
                    <a:bodyPr/>
                    <a:lstStyle/>
                    <a:p>
                      <a:pPr algn="ctr"/>
                      <a:r>
                        <a:rPr lang="en-US" sz="1400" dirty="0" smtClean="0"/>
                        <a:t>Middle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t>Fourth </a:t>
                      </a:r>
                    </a:p>
                    <a:p>
                      <a:pPr algn="ctr"/>
                      <a:r>
                        <a:rPr lang="en-US" sz="1400" dirty="0" smtClean="0"/>
                        <a:t>20%</a:t>
                      </a:r>
                      <a:endParaRPr lang="en-US" sz="1400" dirty="0"/>
                    </a:p>
                  </a:txBody>
                  <a:tcPr>
                    <a:solidFill>
                      <a:schemeClr val="tx2">
                        <a:lumMod val="75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15%</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Next </a:t>
                      </a:r>
                    </a:p>
                    <a:p>
                      <a:pPr algn="ctr"/>
                      <a:r>
                        <a:rPr lang="en-US" sz="1400" dirty="0" smtClean="0">
                          <a:solidFill>
                            <a:schemeClr val="tx1"/>
                          </a:solidFill>
                        </a:rPr>
                        <a:t>4%</a:t>
                      </a:r>
                      <a:endParaRPr lang="en-US" sz="1400" dirty="0">
                        <a:solidFill>
                          <a:schemeClr val="tx1"/>
                        </a:solidFill>
                      </a:endParaRPr>
                    </a:p>
                  </a:txBody>
                  <a:tcPr>
                    <a:solidFill>
                      <a:schemeClr val="tx2">
                        <a:lumMod val="60000"/>
                        <a:lumOff val="40000"/>
                      </a:schemeClr>
                    </a:solidFill>
                  </a:tcPr>
                </a:tc>
                <a:tc>
                  <a:txBody>
                    <a:bodyPr/>
                    <a:lstStyle/>
                    <a:p>
                      <a:pPr algn="ctr"/>
                      <a:r>
                        <a:rPr lang="en-US" sz="1400" dirty="0" smtClean="0">
                          <a:solidFill>
                            <a:schemeClr val="tx1"/>
                          </a:solidFill>
                        </a:rPr>
                        <a:t>Top </a:t>
                      </a:r>
                    </a:p>
                    <a:p>
                      <a:pPr algn="ctr"/>
                      <a:r>
                        <a:rPr lang="en-US" sz="1400" dirty="0" smtClean="0">
                          <a:solidFill>
                            <a:schemeClr val="tx1"/>
                          </a:solidFill>
                        </a:rPr>
                        <a:t>1%</a:t>
                      </a:r>
                      <a:endParaRPr lang="en-US" sz="1400" dirty="0">
                        <a:solidFill>
                          <a:schemeClr val="tx1"/>
                        </a:solidFill>
                      </a:endParaRPr>
                    </a:p>
                  </a:txBody>
                  <a:tcPr>
                    <a:solidFill>
                      <a:schemeClr val="tx2">
                        <a:lumMod val="60000"/>
                        <a:lumOff val="40000"/>
                      </a:schemeClr>
                    </a:solidFill>
                  </a:tcPr>
                </a:tc>
              </a:tr>
            </a:tbl>
          </a:graphicData>
        </a:graphic>
      </p:graphicFrame>
      <p:sp>
        <p:nvSpPr>
          <p:cNvPr id="6" name="Left Brace 5"/>
          <p:cNvSpPr/>
          <p:nvPr/>
        </p:nvSpPr>
        <p:spPr bwMode="auto">
          <a:xfrm rot="16200000">
            <a:off x="6797983" y="4130983"/>
            <a:ext cx="272435" cy="3200398"/>
          </a:xfrm>
          <a:prstGeom prst="leftBrace">
            <a:avLst>
              <a:gd name="adj1" fmla="val 8333"/>
              <a:gd name="adj2" fmla="val 50446"/>
            </a:avLst>
          </a:prstGeom>
          <a:noFill/>
          <a:ln w="15875" cap="flat" cmpd="sng" algn="ctr">
            <a:solidFill>
              <a:schemeClr val="tx1"/>
            </a:solidFill>
            <a:prstDash val="solid"/>
            <a:round/>
            <a:headEnd type="none" w="med" len="med"/>
            <a:tailEnd type="none" w="med" len="med"/>
          </a:ln>
          <a:effectLst/>
        </p:spPr>
        <p:txBody>
          <a:bodyPr vert="horz" wrap="none" lIns="91440" tIns="45720" rIns="91440" bIns="45720" numCol="1" anchor="ctr"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prstClr val="black"/>
              </a:solidFill>
            </a:endParaRPr>
          </a:p>
        </p:txBody>
      </p:sp>
      <p:sp>
        <p:nvSpPr>
          <p:cNvPr id="7" name="Text Box 2"/>
          <p:cNvSpPr txBox="1">
            <a:spLocks noChangeArrowheads="1"/>
          </p:cNvSpPr>
          <p:nvPr/>
        </p:nvSpPr>
        <p:spPr bwMode="auto">
          <a:xfrm>
            <a:off x="6531360" y="5791200"/>
            <a:ext cx="881884" cy="205559"/>
          </a:xfrm>
          <a:prstGeom prst="rect">
            <a:avLst/>
          </a:prstGeom>
          <a:noFill/>
          <a:ln w="9525">
            <a:noFill/>
            <a:miter lim="800000"/>
            <a:headEnd/>
            <a:tailEnd/>
          </a:ln>
        </p:spPr>
        <p:txBody>
          <a:bodyPr wrap="square" lIns="18288" tIns="22860" rIns="0" bIns="0" anchor="t"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1400" b="1" dirty="0" smtClean="0">
                <a:solidFill>
                  <a:srgbClr val="000000"/>
                </a:solidFill>
                <a:cs typeface="Arial"/>
              </a:rPr>
              <a:t>Top 20%</a:t>
            </a:r>
            <a:endParaRPr lang="en-US" sz="1400" b="1" dirty="0">
              <a:solidFill>
                <a:srgbClr val="000000"/>
              </a:solidFill>
              <a:cs typeface="Arial"/>
            </a:endParaRPr>
          </a:p>
        </p:txBody>
      </p:sp>
    </p:spTree>
    <p:extLst>
      <p:ext uri="{BB962C8B-B14F-4D97-AF65-F5344CB8AC3E}">
        <p14:creationId xmlns:p14="http://schemas.microsoft.com/office/powerpoint/2010/main" xmlns="" val="2024935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smtClean="0">
                <a:solidFill>
                  <a:schemeClr val="accent6"/>
                </a:solidFill>
              </a:rPr>
              <a:t>Investing in a strong state economy</a:t>
            </a:r>
            <a:endParaRPr lang="en-US" sz="6000" dirty="0">
              <a:solidFill>
                <a:schemeClr val="accent6"/>
              </a:solidFill>
            </a:endParaRPr>
          </a:p>
        </p:txBody>
      </p:sp>
    </p:spTree>
    <p:extLst>
      <p:ext uri="{BB962C8B-B14F-4D97-AF65-F5344CB8AC3E}">
        <p14:creationId xmlns:p14="http://schemas.microsoft.com/office/powerpoint/2010/main" xmlns="" val="2234038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2486215262"/>
              </p:ext>
            </p:extLst>
          </p:nvPr>
        </p:nvGraphicFramePr>
        <p:xfrm>
          <a:off x="152400" y="228600"/>
          <a:ext cx="8763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p:cNvSpPr txBox="1"/>
          <p:nvPr/>
        </p:nvSpPr>
        <p:spPr>
          <a:xfrm>
            <a:off x="374653" y="304800"/>
            <a:ext cx="8394691" cy="6141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200" b="1" baseline="0" dirty="0" smtClean="0">
                <a:solidFill>
                  <a:schemeClr val="tx2">
                    <a:lumMod val="75000"/>
                  </a:schemeClr>
                </a:solidFill>
                <a:latin typeface="Arial Unicode MS" pitchFamily="34" charset="-128"/>
                <a:ea typeface="Arial Unicode MS" pitchFamily="34" charset="-128"/>
                <a:cs typeface="Arial Unicode MS" pitchFamily="34" charset="-128"/>
              </a:rPr>
              <a:t>No Clear Relationship</a:t>
            </a:r>
            <a:r>
              <a:rPr lang="en-US" sz="2200" b="1" dirty="0" smtClean="0">
                <a:solidFill>
                  <a:schemeClr val="tx2">
                    <a:lumMod val="75000"/>
                  </a:schemeClr>
                </a:solidFill>
                <a:latin typeface="Arial Unicode MS" pitchFamily="34" charset="-128"/>
                <a:ea typeface="Arial Unicode MS" pitchFamily="34" charset="-128"/>
                <a:cs typeface="Arial Unicode MS" pitchFamily="34" charset="-128"/>
              </a:rPr>
              <a:t> </a:t>
            </a:r>
            <a:r>
              <a:rPr lang="en-US" sz="2200" b="1" baseline="0" dirty="0" smtClean="0">
                <a:solidFill>
                  <a:schemeClr val="tx2">
                    <a:lumMod val="75000"/>
                  </a:schemeClr>
                </a:solidFill>
                <a:latin typeface="Arial Unicode MS" pitchFamily="34" charset="-128"/>
                <a:ea typeface="Arial Unicode MS" pitchFamily="34" charset="-128"/>
                <a:cs typeface="Arial Unicode MS" pitchFamily="34" charset="-128"/>
              </a:rPr>
              <a:t>Between </a:t>
            </a:r>
            <a:r>
              <a:rPr lang="en-US" sz="2200" b="1" baseline="0" dirty="0">
                <a:solidFill>
                  <a:schemeClr val="tx2">
                    <a:lumMod val="75000"/>
                  </a:schemeClr>
                </a:solidFill>
                <a:latin typeface="Arial Unicode MS" pitchFamily="34" charset="-128"/>
                <a:ea typeface="Arial Unicode MS" pitchFamily="34" charset="-128"/>
                <a:cs typeface="Arial Unicode MS" pitchFamily="34" charset="-128"/>
              </a:rPr>
              <a:t>Tax Levels &amp; Wages, 2012</a:t>
            </a:r>
            <a:endParaRPr lang="en-US" sz="2200" b="1" dirty="0">
              <a:solidFill>
                <a:schemeClr val="tx2">
                  <a:lumMod val="7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11335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1458985162"/>
              </p:ext>
            </p:extLst>
          </p:nvPr>
        </p:nvGraphicFramePr>
        <p:xfrm>
          <a:off x="152400" y="228600"/>
          <a:ext cx="8610600" cy="6019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1"/>
          <p:cNvSpPr txBox="1"/>
          <p:nvPr/>
        </p:nvSpPr>
        <p:spPr>
          <a:xfrm>
            <a:off x="417379" y="304800"/>
            <a:ext cx="8248697" cy="6220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200" b="1" baseline="0" dirty="0" smtClean="0">
                <a:solidFill>
                  <a:schemeClr val="tx2">
                    <a:lumMod val="75000"/>
                  </a:schemeClr>
                </a:solidFill>
                <a:latin typeface="Arial Unicode MS" pitchFamily="34" charset="-128"/>
                <a:ea typeface="Arial Unicode MS" pitchFamily="34" charset="-128"/>
                <a:cs typeface="Arial Unicode MS" pitchFamily="34" charset="-128"/>
              </a:rPr>
              <a:t>Strong Relationship</a:t>
            </a:r>
            <a:r>
              <a:rPr lang="en-US" sz="2200" b="1" dirty="0" smtClean="0">
                <a:solidFill>
                  <a:schemeClr val="tx2">
                    <a:lumMod val="75000"/>
                  </a:schemeClr>
                </a:solidFill>
                <a:latin typeface="Arial Unicode MS" pitchFamily="34" charset="-128"/>
                <a:ea typeface="Arial Unicode MS" pitchFamily="34" charset="-128"/>
                <a:cs typeface="Arial Unicode MS" pitchFamily="34" charset="-128"/>
              </a:rPr>
              <a:t> </a:t>
            </a:r>
            <a:r>
              <a:rPr lang="en-US" sz="2200" b="1" baseline="0" dirty="0" smtClean="0">
                <a:solidFill>
                  <a:schemeClr val="tx2">
                    <a:lumMod val="75000"/>
                  </a:schemeClr>
                </a:solidFill>
                <a:latin typeface="Arial Unicode MS" pitchFamily="34" charset="-128"/>
                <a:ea typeface="Arial Unicode MS" pitchFamily="34" charset="-128"/>
                <a:cs typeface="Arial Unicode MS" pitchFamily="34" charset="-128"/>
              </a:rPr>
              <a:t>Between </a:t>
            </a:r>
            <a:r>
              <a:rPr lang="en-US" sz="2200" b="1" baseline="0" dirty="0">
                <a:solidFill>
                  <a:schemeClr val="tx2">
                    <a:lumMod val="75000"/>
                  </a:schemeClr>
                </a:solidFill>
                <a:latin typeface="Arial Unicode MS" pitchFamily="34" charset="-128"/>
                <a:ea typeface="Arial Unicode MS" pitchFamily="34" charset="-128"/>
                <a:cs typeface="Arial Unicode MS" pitchFamily="34" charset="-128"/>
              </a:rPr>
              <a:t>Education and Wages, 2012</a:t>
            </a:r>
            <a:endParaRPr lang="en-US" sz="2200" b="1" dirty="0">
              <a:solidFill>
                <a:schemeClr val="tx2">
                  <a:lumMod val="75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xmlns="" val="42923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lstStyle/>
          <a:p>
            <a:r>
              <a:rPr lang="en-US" sz="2400" dirty="0" smtClean="0">
                <a:solidFill>
                  <a:schemeClr val="accent6"/>
                </a:solidFill>
              </a:rPr>
              <a:t>Individual Wages Increase with Level of Education</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07085362"/>
              </p:ext>
            </p:extLst>
          </p:nvPr>
        </p:nvGraphicFramePr>
        <p:xfrm>
          <a:off x="381000" y="838200"/>
          <a:ext cx="8305800" cy="529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16630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sz="quarter"/>
          </p:nvPr>
        </p:nvSpPr>
        <p:spPr>
          <a:xfrm>
            <a:off x="457200" y="277813"/>
            <a:ext cx="8229600" cy="636587"/>
          </a:xfrm>
        </p:spPr>
        <p:txBody>
          <a:bodyPr/>
          <a:lstStyle/>
          <a:p>
            <a:pPr eaLnBrk="1" hangingPunct="1"/>
            <a:r>
              <a:rPr lang="en-US" b="1" dirty="0" smtClean="0">
                <a:solidFill>
                  <a:schemeClr val="accent6"/>
                </a:solidFill>
              </a:rPr>
              <a:t>Libraries, Parks and Recreation</a:t>
            </a:r>
            <a:endParaRPr lang="en-US" dirty="0" smtClean="0">
              <a:solidFill>
                <a:schemeClr val="accent6"/>
              </a:solidFill>
            </a:endParaRPr>
          </a:p>
        </p:txBody>
      </p:sp>
      <p:pic>
        <p:nvPicPr>
          <p:cNvPr id="52227" name="Picture 3" descr="FrogPondBoston"/>
          <p:cNvPicPr>
            <a:picLocks noChangeAspect="1" noChangeArrowheads="1"/>
          </p:cNvPicPr>
          <p:nvPr/>
        </p:nvPicPr>
        <p:blipFill>
          <a:blip r:embed="rId3" cstate="print"/>
          <a:srcRect/>
          <a:stretch>
            <a:fillRect/>
          </a:stretch>
        </p:blipFill>
        <p:spPr bwMode="auto">
          <a:xfrm>
            <a:off x="5715000" y="3505200"/>
            <a:ext cx="3078163" cy="2100263"/>
          </a:xfrm>
          <a:prstGeom prst="rect">
            <a:avLst/>
          </a:prstGeom>
          <a:noFill/>
          <a:ln w="9525">
            <a:noFill/>
            <a:miter lim="800000"/>
            <a:headEnd/>
            <a:tailEnd/>
          </a:ln>
        </p:spPr>
      </p:pic>
      <p:pic>
        <p:nvPicPr>
          <p:cNvPr id="52228" name="Picture 4" descr="Libraries"/>
          <p:cNvPicPr>
            <a:picLocks noGrp="1" noChangeAspect="1" noChangeArrowheads="1"/>
          </p:cNvPicPr>
          <p:nvPr>
            <p:ph sz="quarter" idx="2"/>
          </p:nvPr>
        </p:nvPicPr>
        <p:blipFill>
          <a:blip r:embed="rId4" cstate="print"/>
          <a:srcRect/>
          <a:stretch>
            <a:fillRect/>
          </a:stretch>
        </p:blipFill>
        <p:spPr>
          <a:xfrm>
            <a:off x="5029200" y="1295400"/>
            <a:ext cx="3181350" cy="2112963"/>
          </a:xfrm>
          <a:noFill/>
        </p:spPr>
      </p:pic>
      <p:pic>
        <p:nvPicPr>
          <p:cNvPr id="52229" name="Picture 5" descr="Parks"/>
          <p:cNvPicPr>
            <a:picLocks noGrp="1" noChangeAspect="1" noChangeArrowheads="1"/>
          </p:cNvPicPr>
          <p:nvPr>
            <p:ph sz="quarter" idx="3"/>
          </p:nvPr>
        </p:nvPicPr>
        <p:blipFill>
          <a:blip r:embed="rId5" cstate="print"/>
          <a:srcRect/>
          <a:stretch>
            <a:fillRect/>
          </a:stretch>
        </p:blipFill>
        <p:spPr>
          <a:xfrm>
            <a:off x="304800" y="1676400"/>
            <a:ext cx="2322513" cy="3478213"/>
          </a:xfrm>
          <a:noFill/>
        </p:spPr>
      </p:pic>
      <p:pic>
        <p:nvPicPr>
          <p:cNvPr id="52230" name="Picture 6" descr="SwimmingPools"/>
          <p:cNvPicPr>
            <a:picLocks noGrp="1" noChangeAspect="1" noChangeArrowheads="1"/>
          </p:cNvPicPr>
          <p:nvPr>
            <p:ph sz="quarter" idx="1"/>
          </p:nvPr>
        </p:nvPicPr>
        <p:blipFill>
          <a:blip r:embed="rId6" cstate="print"/>
          <a:srcRect/>
          <a:stretch>
            <a:fillRect/>
          </a:stretch>
        </p:blipFill>
        <p:spPr>
          <a:xfrm>
            <a:off x="2819400" y="1066800"/>
            <a:ext cx="2057400" cy="2917825"/>
          </a:xfrm>
          <a:noFill/>
        </p:spPr>
      </p:pic>
      <p:pic>
        <p:nvPicPr>
          <p:cNvPr id="52231" name="Picture 7" descr="Playgrounds"/>
          <p:cNvPicPr>
            <a:picLocks noChangeAspect="1" noChangeArrowheads="1"/>
          </p:cNvPicPr>
          <p:nvPr/>
        </p:nvPicPr>
        <p:blipFill>
          <a:blip r:embed="rId7" cstate="print"/>
          <a:srcRect/>
          <a:stretch>
            <a:fillRect/>
          </a:stretch>
        </p:blipFill>
        <p:spPr bwMode="auto">
          <a:xfrm>
            <a:off x="2667000" y="4038600"/>
            <a:ext cx="2971800" cy="2051050"/>
          </a:xfrm>
          <a:prstGeom prst="rect">
            <a:avLst/>
          </a:prstGeom>
          <a:noFill/>
          <a:ln w="9525">
            <a:noFill/>
            <a:miter lim="800000"/>
            <a:headEnd/>
            <a:tailEnd/>
          </a:ln>
        </p:spPr>
      </p:pic>
    </p:spTree>
    <p:extLst>
      <p:ext uri="{BB962C8B-B14F-4D97-AF65-F5344CB8AC3E}">
        <p14:creationId xmlns:p14="http://schemas.microsoft.com/office/powerpoint/2010/main" xmlns="" val="462857176"/>
      </p:ext>
    </p:extLst>
  </p:cSld>
  <p:clrMapOvr>
    <a:masterClrMapping/>
  </p:clrMapOvr>
  <p:transition advTm="683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xmlns="" val="4047675484"/>
              </p:ext>
            </p:extLst>
          </p:nvPr>
        </p:nvGraphicFramePr>
        <p:xfrm>
          <a:off x="228600" y="228600"/>
          <a:ext cx="8763000" cy="6173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0965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304800"/>
            <a:ext cx="8229600" cy="712788"/>
          </a:xfrm>
        </p:spPr>
        <p:txBody>
          <a:bodyPr/>
          <a:lstStyle/>
          <a:p>
            <a:pPr eaLnBrk="1" hangingPunct="1"/>
            <a:r>
              <a:rPr lang="en-US" sz="3400" b="1" dirty="0" smtClean="0"/>
              <a:t>Tools to Learn More</a:t>
            </a:r>
          </a:p>
        </p:txBody>
      </p:sp>
      <p:sp>
        <p:nvSpPr>
          <p:cNvPr id="60419" name="Rectangle 3"/>
          <p:cNvSpPr>
            <a:spLocks noGrp="1" noChangeArrowheads="1"/>
          </p:cNvSpPr>
          <p:nvPr>
            <p:ph type="body" idx="4294967295"/>
          </p:nvPr>
        </p:nvSpPr>
        <p:spPr>
          <a:xfrm>
            <a:off x="533400" y="1143000"/>
            <a:ext cx="8153400" cy="4267200"/>
          </a:xfrm>
        </p:spPr>
        <p:txBody>
          <a:bodyPr/>
          <a:lstStyle/>
          <a:p>
            <a:pPr eaLnBrk="1" hangingPunct="1">
              <a:lnSpc>
                <a:spcPct val="90000"/>
              </a:lnSpc>
              <a:buFont typeface="Wingdings" pitchFamily="2" charset="2"/>
              <a:buNone/>
            </a:pPr>
            <a:endParaRPr lang="en-US" sz="2800" dirty="0" smtClean="0"/>
          </a:p>
          <a:p>
            <a:pPr eaLnBrk="1" hangingPunct="1">
              <a:lnSpc>
                <a:spcPct val="90000"/>
              </a:lnSpc>
            </a:pPr>
            <a:r>
              <a:rPr lang="en-US" sz="2400" dirty="0" smtClean="0"/>
              <a:t>Massachusetts Budget and Policy Center:</a:t>
            </a:r>
          </a:p>
          <a:p>
            <a:pPr eaLnBrk="1" hangingPunct="1">
              <a:lnSpc>
                <a:spcPct val="90000"/>
              </a:lnSpc>
              <a:buFont typeface="Wingdings" pitchFamily="2" charset="2"/>
              <a:buNone/>
            </a:pPr>
            <a:r>
              <a:rPr lang="en-US" sz="2400" dirty="0" smtClean="0"/>
              <a:t>	 </a:t>
            </a:r>
            <a:r>
              <a:rPr lang="en-US" sz="2400" dirty="0" smtClean="0">
                <a:hlinkClick r:id="rId3"/>
              </a:rPr>
              <a:t>www.massbudget.org</a:t>
            </a:r>
            <a:endParaRPr lang="en-US" sz="2400" dirty="0" smtClean="0"/>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MassBudget Online Budget Browser:</a:t>
            </a:r>
          </a:p>
          <a:p>
            <a:pPr eaLnBrk="1" hangingPunct="1">
              <a:lnSpc>
                <a:spcPct val="90000"/>
              </a:lnSpc>
              <a:buFont typeface="Wingdings" pitchFamily="2" charset="2"/>
              <a:buNone/>
            </a:pPr>
            <a:r>
              <a:rPr lang="en-US" sz="2400" dirty="0" smtClean="0"/>
              <a:t>	</a:t>
            </a:r>
            <a:r>
              <a:rPr lang="en-US" sz="2600" dirty="0" smtClean="0">
                <a:hlinkClick r:id="rId4"/>
              </a:rPr>
              <a:t>http://browser.massbudget.org</a:t>
            </a:r>
            <a:endParaRPr lang="en-US" sz="2600" dirty="0" smtClean="0"/>
          </a:p>
          <a:p>
            <a:pPr eaLnBrk="1" hangingPunct="1">
              <a:lnSpc>
                <a:spcPct val="90000"/>
              </a:lnSpc>
              <a:buFont typeface="Wingdings" pitchFamily="2" charset="2"/>
              <a:buNone/>
            </a:pPr>
            <a:endParaRPr lang="en-US" sz="2400" dirty="0" smtClean="0"/>
          </a:p>
          <a:p>
            <a:pPr eaLnBrk="1" hangingPunct="1">
              <a:lnSpc>
                <a:spcPct val="90000"/>
              </a:lnSpc>
            </a:pPr>
            <a:r>
              <a:rPr lang="en-US" sz="2400" dirty="0" smtClean="0"/>
              <a:t>Commonwealth of Massachusetts Budget: </a:t>
            </a:r>
            <a:r>
              <a:rPr lang="en-US" sz="2400" dirty="0" smtClean="0">
                <a:hlinkClick r:id="rId5"/>
              </a:rPr>
              <a:t>www.mass.gov/budget</a:t>
            </a:r>
            <a:endParaRPr lang="en-US" sz="2400" dirty="0" smtClean="0"/>
          </a:p>
        </p:txBody>
      </p:sp>
    </p:spTree>
    <p:extLst>
      <p:ext uri="{BB962C8B-B14F-4D97-AF65-F5344CB8AC3E}">
        <p14:creationId xmlns:p14="http://schemas.microsoft.com/office/powerpoint/2010/main" xmlns="" val="1518428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 name="TextBox 10"/>
          <p:cNvSpPr txBox="1"/>
          <p:nvPr/>
        </p:nvSpPr>
        <p:spPr>
          <a:xfrm>
            <a:off x="177554" y="290156"/>
            <a:ext cx="8718194" cy="707886"/>
          </a:xfrm>
          <a:prstGeom prst="rect">
            <a:avLst/>
          </a:prstGeom>
          <a:solidFill>
            <a:schemeClr val="bg1"/>
          </a:solidFill>
        </p:spPr>
        <p:txBody>
          <a:bodyPr wrap="square" rtlCol="0" anchor="ctr">
            <a:spAutoFit/>
          </a:bodyPr>
          <a:lstStyle/>
          <a:p>
            <a:pPr fontAlgn="auto">
              <a:spcBef>
                <a:spcPts val="0"/>
              </a:spcBef>
              <a:spcAft>
                <a:spcPts val="0"/>
              </a:spcAft>
            </a:pPr>
            <a:r>
              <a:rPr lang="en-US" sz="2400" b="1" dirty="0" smtClean="0">
                <a:solidFill>
                  <a:srgbClr val="338BB2"/>
                </a:solidFill>
                <a:latin typeface="Arial" pitchFamily="34" charset="0"/>
                <a:cs typeface="Arial" pitchFamily="34" charset="0"/>
              </a:rPr>
              <a:t>        </a:t>
            </a:r>
            <a:r>
              <a:rPr lang="en-US" sz="4000" b="1" dirty="0" smtClean="0">
                <a:solidFill>
                  <a:srgbClr val="005C84"/>
                </a:solidFill>
                <a:latin typeface="Arial" pitchFamily="34" charset="0"/>
                <a:cs typeface="Arial" pitchFamily="34" charset="0"/>
              </a:rPr>
              <a:t>browser.massbudget.org</a:t>
            </a: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627" t="10646" r="20929" b="3854"/>
          <a:stretch/>
        </p:blipFill>
        <p:spPr bwMode="auto">
          <a:xfrm>
            <a:off x="1945851" y="1143000"/>
            <a:ext cx="5181600" cy="57407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10272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descr="http://massbudget.org/images/kids_count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7554" y="5257800"/>
            <a:ext cx="838200" cy="133755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children.massbudget.org/sites/all/themes/childrentheme/images/aecf_support.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199" y="5268157"/>
            <a:ext cx="2314575" cy="514351"/>
          </a:xfrm>
          <a:prstGeom prst="rect">
            <a:avLst/>
          </a:prstGeom>
          <a:solidFill>
            <a:schemeClr val="tx2"/>
          </a:solidFill>
        </p:spPr>
      </p:pic>
      <p:pic>
        <p:nvPicPr>
          <p:cNvPr id="2056" name="Picture 8" descr="http://children.massbudget.org/sites/all/themes/childrentheme/images/footer_childrens_hospita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09674" y="6019800"/>
            <a:ext cx="2324100" cy="438151"/>
          </a:xfrm>
          <a:prstGeom prst="rect">
            <a:avLst/>
          </a:prstGeom>
          <a:solidFill>
            <a:schemeClr val="tx2"/>
          </a:solidFill>
        </p:spPr>
      </p:pic>
      <p:sp>
        <p:nvSpPr>
          <p:cNvPr id="2" name="TextBox 1"/>
          <p:cNvSpPr txBox="1"/>
          <p:nvPr/>
        </p:nvSpPr>
        <p:spPr>
          <a:xfrm>
            <a:off x="4724400" y="1226896"/>
            <a:ext cx="4171348" cy="3767328"/>
          </a:xfrm>
          <a:prstGeom prst="rect">
            <a:avLst/>
          </a:prstGeom>
          <a:solidFill>
            <a:schemeClr val="bg1"/>
          </a:solidFill>
        </p:spPr>
        <p:txBody>
          <a:bodyPr wrap="square" rtlCol="0" anchor="ctr">
            <a:spAutoFit/>
          </a:bodyPr>
          <a:lstStyle/>
          <a:p>
            <a:pPr algn="l" fontAlgn="auto">
              <a:spcBef>
                <a:spcPts val="0"/>
              </a:spcBef>
              <a:spcAft>
                <a:spcPts val="0"/>
              </a:spcAft>
            </a:pPr>
            <a:endParaRPr lang="en-US" sz="800" b="1" dirty="0" smtClean="0">
              <a:solidFill>
                <a:srgbClr val="338BB2"/>
              </a:solidFill>
              <a:latin typeface="Arial" pitchFamily="34" charset="0"/>
              <a:cs typeface="Arial" pitchFamily="34" charset="0"/>
            </a:endParaRPr>
          </a:p>
          <a:p>
            <a:pPr algn="l" fontAlgn="auto">
              <a:spcBef>
                <a:spcPts val="0"/>
              </a:spcBef>
              <a:spcAft>
                <a:spcPts val="0"/>
              </a:spcAft>
            </a:pPr>
            <a:endParaRPr lang="en-US" sz="800" b="1" dirty="0" smtClean="0">
              <a:solidFill>
                <a:srgbClr val="338BB2"/>
              </a:solidFill>
              <a:latin typeface="Arial" pitchFamily="34" charset="0"/>
              <a:cs typeface="Arial" pitchFamily="34" charset="0"/>
            </a:endParaRPr>
          </a:p>
          <a:p>
            <a:pPr algn="l" fontAlgn="auto">
              <a:spcBef>
                <a:spcPts val="0"/>
              </a:spcBef>
              <a:spcAft>
                <a:spcPts val="0"/>
              </a:spcAft>
            </a:pPr>
            <a:endParaRPr lang="en-US" sz="800" b="1" dirty="0">
              <a:solidFill>
                <a:srgbClr val="338BB2"/>
              </a:solidFill>
              <a:latin typeface="Arial" pitchFamily="34" charset="0"/>
              <a:cs typeface="Arial" pitchFamily="34" charset="0"/>
            </a:endParaRPr>
          </a:p>
          <a:p>
            <a:pPr algn="l" fontAlgn="auto">
              <a:spcBef>
                <a:spcPts val="0"/>
              </a:spcBef>
              <a:spcAft>
                <a:spcPts val="0"/>
              </a:spcAft>
            </a:pPr>
            <a:endParaRPr lang="en-US" sz="800" b="1" dirty="0" smtClean="0">
              <a:solidFill>
                <a:srgbClr val="338BB2"/>
              </a:solidFill>
              <a:latin typeface="Arial" pitchFamily="34" charset="0"/>
              <a:cs typeface="Arial" pitchFamily="34" charset="0"/>
            </a:endParaRPr>
          </a:p>
          <a:p>
            <a:pPr algn="l" fontAlgn="auto">
              <a:spcBef>
                <a:spcPts val="0"/>
              </a:spcBef>
              <a:spcAft>
                <a:spcPts val="0"/>
              </a:spcAft>
            </a:pPr>
            <a:endParaRPr lang="en-US" sz="800" b="1" dirty="0">
              <a:solidFill>
                <a:srgbClr val="338BB2"/>
              </a:solidFill>
              <a:latin typeface="Arial" pitchFamily="34" charset="0"/>
              <a:cs typeface="Arial" pitchFamily="34" charset="0"/>
            </a:endParaRPr>
          </a:p>
          <a:p>
            <a:pPr algn="l" fontAlgn="auto">
              <a:spcBef>
                <a:spcPts val="0"/>
              </a:spcBef>
              <a:spcAft>
                <a:spcPts val="0"/>
              </a:spcAft>
            </a:pPr>
            <a:endParaRPr lang="en-US" sz="800" b="1" dirty="0" smtClean="0">
              <a:solidFill>
                <a:srgbClr val="338BB2"/>
              </a:solidFill>
              <a:latin typeface="Arial" pitchFamily="34" charset="0"/>
              <a:cs typeface="Arial" pitchFamily="34" charset="0"/>
            </a:endParaRPr>
          </a:p>
          <a:p>
            <a:pPr algn="l" fontAlgn="auto">
              <a:spcBef>
                <a:spcPts val="0"/>
              </a:spcBef>
              <a:spcAft>
                <a:spcPts val="0"/>
              </a:spcAft>
            </a:pPr>
            <a:endParaRPr lang="en-US" sz="800" b="1" dirty="0">
              <a:solidFill>
                <a:srgbClr val="338BB2"/>
              </a:solidFill>
              <a:latin typeface="Arial" pitchFamily="34" charset="0"/>
              <a:cs typeface="Arial" pitchFamily="34" charset="0"/>
            </a:endParaRPr>
          </a:p>
          <a:p>
            <a:pPr algn="l" fontAlgn="auto">
              <a:spcBef>
                <a:spcPts val="0"/>
              </a:spcBef>
              <a:spcAft>
                <a:spcPts val="0"/>
              </a:spcAft>
            </a:pPr>
            <a:endParaRPr lang="en-US" sz="800" b="1" dirty="0" smtClean="0">
              <a:solidFill>
                <a:srgbClr val="338BB2"/>
              </a:solidFill>
              <a:latin typeface="Arial" pitchFamily="34" charset="0"/>
              <a:cs typeface="Arial" pitchFamily="34" charset="0"/>
            </a:endParaRPr>
          </a:p>
          <a:p>
            <a:pPr algn="l" fontAlgn="auto">
              <a:spcBef>
                <a:spcPts val="0"/>
              </a:spcBef>
              <a:spcAft>
                <a:spcPts val="0"/>
              </a:spcAft>
            </a:pPr>
            <a:endParaRPr lang="en-US" sz="800" b="1" dirty="0">
              <a:solidFill>
                <a:srgbClr val="338BB2"/>
              </a:solidFill>
              <a:latin typeface="Arial" pitchFamily="34" charset="0"/>
              <a:cs typeface="Arial" pitchFamily="34" charset="0"/>
            </a:endParaRPr>
          </a:p>
          <a:p>
            <a:pPr algn="l" fontAlgn="auto">
              <a:spcBef>
                <a:spcPts val="0"/>
              </a:spcBef>
              <a:spcAft>
                <a:spcPts val="0"/>
              </a:spcAft>
            </a:pPr>
            <a:endParaRPr lang="en-US" sz="800" b="1" dirty="0" smtClean="0">
              <a:solidFill>
                <a:srgbClr val="338BB2"/>
              </a:solidFill>
              <a:latin typeface="Arial" pitchFamily="34" charset="0"/>
              <a:cs typeface="Arial" pitchFamily="34" charset="0"/>
            </a:endParaRPr>
          </a:p>
          <a:p>
            <a:pPr algn="l" fontAlgn="auto">
              <a:spcBef>
                <a:spcPts val="0"/>
              </a:spcBef>
              <a:spcAft>
                <a:spcPts val="0"/>
              </a:spcAft>
            </a:pPr>
            <a:r>
              <a:rPr lang="en-US" sz="2800" b="1" dirty="0" smtClean="0">
                <a:solidFill>
                  <a:srgbClr val="338BB2"/>
                </a:solidFill>
                <a:latin typeface="Arial" pitchFamily="34" charset="0"/>
                <a:cs typeface="Arial" pitchFamily="34" charset="0"/>
              </a:rPr>
              <a:t>MassBudget’s</a:t>
            </a:r>
            <a:endParaRPr lang="en-US" sz="2800" b="1" dirty="0">
              <a:solidFill>
                <a:srgbClr val="338BB2"/>
              </a:solidFill>
              <a:latin typeface="Arial" pitchFamily="34" charset="0"/>
              <a:cs typeface="Arial" pitchFamily="34" charset="0"/>
            </a:endParaRPr>
          </a:p>
          <a:p>
            <a:pPr algn="l" fontAlgn="auto">
              <a:spcBef>
                <a:spcPts val="0"/>
              </a:spcBef>
              <a:spcAft>
                <a:spcPts val="0"/>
              </a:spcAft>
            </a:pPr>
            <a:r>
              <a:rPr lang="en-US" sz="3600" b="1" dirty="0" smtClean="0">
                <a:solidFill>
                  <a:srgbClr val="338BB2"/>
                </a:solidFill>
                <a:latin typeface="Arial" pitchFamily="34" charset="0"/>
                <a:cs typeface="Arial" pitchFamily="34" charset="0"/>
              </a:rPr>
              <a:t>Children’sBudget</a:t>
            </a:r>
          </a:p>
          <a:p>
            <a:pPr algn="l" fontAlgn="auto">
              <a:spcBef>
                <a:spcPts val="0"/>
              </a:spcBef>
              <a:spcAft>
                <a:spcPts val="0"/>
              </a:spcAft>
            </a:pPr>
            <a:endParaRPr lang="en-US" sz="1100" dirty="0" smtClean="0">
              <a:solidFill>
                <a:srgbClr val="000000"/>
              </a:solidFill>
              <a:latin typeface="Calibri"/>
            </a:endParaRPr>
          </a:p>
          <a:p>
            <a:pPr algn="l" fontAlgn="auto">
              <a:spcBef>
                <a:spcPts val="0"/>
              </a:spcBef>
              <a:spcAft>
                <a:spcPts val="0"/>
              </a:spcAft>
            </a:pPr>
            <a:endParaRPr lang="en-US" sz="1100" dirty="0">
              <a:solidFill>
                <a:srgbClr val="000000"/>
              </a:solidFill>
              <a:latin typeface="Calibri"/>
            </a:endParaRPr>
          </a:p>
          <a:p>
            <a:pPr algn="l" fontAlgn="auto">
              <a:spcBef>
                <a:spcPts val="0"/>
              </a:spcBef>
              <a:spcAft>
                <a:spcPts val="0"/>
              </a:spcAft>
            </a:pPr>
            <a:endParaRPr lang="en-US" sz="1100" dirty="0" smtClean="0">
              <a:solidFill>
                <a:srgbClr val="000000"/>
              </a:solidFill>
              <a:latin typeface="Calibri"/>
            </a:endParaRPr>
          </a:p>
          <a:p>
            <a:pPr algn="l" fontAlgn="auto">
              <a:spcBef>
                <a:spcPts val="0"/>
              </a:spcBef>
              <a:spcAft>
                <a:spcPts val="0"/>
              </a:spcAft>
            </a:pPr>
            <a:endParaRPr lang="en-US" sz="1100" dirty="0">
              <a:solidFill>
                <a:srgbClr val="000000"/>
              </a:solidFill>
              <a:latin typeface="Calibri"/>
            </a:endParaRPr>
          </a:p>
          <a:p>
            <a:pPr algn="l" fontAlgn="auto">
              <a:spcBef>
                <a:spcPts val="0"/>
              </a:spcBef>
              <a:spcAft>
                <a:spcPts val="0"/>
              </a:spcAft>
            </a:pPr>
            <a:endParaRPr lang="en-US" sz="1100" dirty="0" smtClean="0">
              <a:solidFill>
                <a:srgbClr val="000000"/>
              </a:solidFill>
              <a:latin typeface="Calibri"/>
            </a:endParaRPr>
          </a:p>
          <a:p>
            <a:pPr algn="l" fontAlgn="auto">
              <a:spcBef>
                <a:spcPts val="0"/>
              </a:spcBef>
              <a:spcAft>
                <a:spcPts val="0"/>
              </a:spcAft>
            </a:pPr>
            <a:endParaRPr lang="en-US" sz="1100" dirty="0">
              <a:solidFill>
                <a:srgbClr val="000000"/>
              </a:solidFill>
              <a:latin typeface="Calibri"/>
            </a:endParaRPr>
          </a:p>
          <a:p>
            <a:pPr algn="l" fontAlgn="auto">
              <a:spcBef>
                <a:spcPts val="0"/>
              </a:spcBef>
              <a:spcAft>
                <a:spcPts val="0"/>
              </a:spcAft>
            </a:pPr>
            <a:endParaRPr lang="en-US" sz="1100" dirty="0" smtClean="0">
              <a:solidFill>
                <a:srgbClr val="000000"/>
              </a:solidFill>
              <a:latin typeface="Calibri"/>
            </a:endParaRPr>
          </a:p>
          <a:p>
            <a:pPr algn="l" fontAlgn="auto">
              <a:spcBef>
                <a:spcPts val="0"/>
              </a:spcBef>
              <a:spcAft>
                <a:spcPts val="0"/>
              </a:spcAft>
            </a:pPr>
            <a:endParaRPr lang="en-US" sz="1100" dirty="0">
              <a:solidFill>
                <a:srgbClr val="000000"/>
              </a:solidFill>
              <a:latin typeface="Calibri"/>
            </a:endParaRPr>
          </a:p>
          <a:p>
            <a:pPr algn="l" fontAlgn="auto">
              <a:spcBef>
                <a:spcPts val="0"/>
              </a:spcBef>
              <a:spcAft>
                <a:spcPts val="0"/>
              </a:spcAft>
            </a:pPr>
            <a:endParaRPr lang="en-US" sz="1100" dirty="0" smtClean="0">
              <a:solidFill>
                <a:srgbClr val="000000"/>
              </a:solidFill>
              <a:latin typeface="Calibri"/>
            </a:endParaRPr>
          </a:p>
        </p:txBody>
      </p:sp>
      <p:pic>
        <p:nvPicPr>
          <p:cNvPr id="2058" name="Picture 10" descr="http://children.massbudget.org/sites/all/themes/childrentheme/images/banners/ear_banner.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r="1853"/>
          <a:stretch/>
        </p:blipFill>
        <p:spPr bwMode="auto">
          <a:xfrm>
            <a:off x="235744" y="3855737"/>
            <a:ext cx="4412456" cy="1123950"/>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http://children.massbudget.org/sites/all/themes/childrentheme/images/banners/hea_banner.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5744" y="2667000"/>
            <a:ext cx="4412456" cy="1103114"/>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massbudget.org/images/carousel/childrens_budget_carousel.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0689" t="52667" r="1961"/>
          <a:stretch/>
        </p:blipFill>
        <p:spPr bwMode="auto">
          <a:xfrm>
            <a:off x="215899" y="1219200"/>
            <a:ext cx="2099257"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77554" y="290156"/>
            <a:ext cx="8718194" cy="707886"/>
          </a:xfrm>
          <a:prstGeom prst="rect">
            <a:avLst/>
          </a:prstGeom>
          <a:solidFill>
            <a:schemeClr val="bg1"/>
          </a:solidFill>
        </p:spPr>
        <p:txBody>
          <a:bodyPr wrap="square" rtlCol="0" anchor="ctr">
            <a:spAutoFit/>
          </a:bodyPr>
          <a:lstStyle/>
          <a:p>
            <a:pPr fontAlgn="auto">
              <a:spcBef>
                <a:spcPts val="0"/>
              </a:spcBef>
              <a:spcAft>
                <a:spcPts val="0"/>
              </a:spcAft>
            </a:pPr>
            <a:r>
              <a:rPr lang="en-US" sz="2400" b="1" dirty="0" smtClean="0">
                <a:solidFill>
                  <a:srgbClr val="338BB2"/>
                </a:solidFill>
                <a:latin typeface="Arial" pitchFamily="34" charset="0"/>
                <a:cs typeface="Arial" pitchFamily="34" charset="0"/>
              </a:rPr>
              <a:t>        </a:t>
            </a:r>
            <a:r>
              <a:rPr lang="en-US" sz="4000" b="1" dirty="0" smtClean="0">
                <a:solidFill>
                  <a:srgbClr val="338BB2"/>
                </a:solidFill>
                <a:latin typeface="Arial" pitchFamily="34" charset="0"/>
                <a:cs typeface="Arial" pitchFamily="34" charset="0"/>
              </a:rPr>
              <a:t>children.massbudget.org</a:t>
            </a:r>
          </a:p>
        </p:txBody>
      </p:sp>
      <p:pic>
        <p:nvPicPr>
          <p:cNvPr id="2066" name="Picture 18" descr="http://children.massbudget.org/sites/all/themes/childrentheme/images/banners/hum_banner.jpg"/>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6694" r="42868"/>
          <a:stretch/>
        </p:blipFill>
        <p:spPr bwMode="auto">
          <a:xfrm>
            <a:off x="2429914" y="1219200"/>
            <a:ext cx="2218286" cy="13714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3779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sz="quarter"/>
          </p:nvPr>
        </p:nvSpPr>
        <p:spPr>
          <a:xfrm>
            <a:off x="457200" y="304800"/>
            <a:ext cx="8229600" cy="609600"/>
          </a:xfrm>
        </p:spPr>
        <p:txBody>
          <a:bodyPr/>
          <a:lstStyle/>
          <a:p>
            <a:pPr eaLnBrk="1" hangingPunct="1"/>
            <a:r>
              <a:rPr lang="en-US" b="1" dirty="0" smtClean="0">
                <a:solidFill>
                  <a:schemeClr val="accent6"/>
                </a:solidFill>
              </a:rPr>
              <a:t>Public Safety </a:t>
            </a:r>
          </a:p>
        </p:txBody>
      </p:sp>
      <p:graphicFrame>
        <p:nvGraphicFramePr>
          <p:cNvPr id="1026" name="Object 3"/>
          <p:cNvGraphicFramePr>
            <a:graphicFrameLocks noGrp="1" noChangeAspect="1"/>
          </p:cNvGraphicFramePr>
          <p:nvPr>
            <p:ph sz="quarter" idx="2"/>
          </p:nvPr>
        </p:nvGraphicFramePr>
        <p:xfrm>
          <a:off x="4648200" y="1676400"/>
          <a:ext cx="4022725" cy="3949700"/>
        </p:xfrm>
        <a:graphic>
          <a:graphicData uri="http://schemas.openxmlformats.org/presentationml/2006/ole">
            <p:oleObj spid="_x0000_s1105" name="Image" r:id="rId4" imgW="5717311" imgH="4287983" progId="">
              <p:embed/>
            </p:oleObj>
          </a:graphicData>
        </a:graphic>
      </p:graphicFrame>
      <p:pic>
        <p:nvPicPr>
          <p:cNvPr id="1028" name="Picture 4"/>
          <p:cNvPicPr>
            <a:picLocks noChangeAspect="1" noChangeArrowheads="1"/>
          </p:cNvPicPr>
          <p:nvPr/>
        </p:nvPicPr>
        <p:blipFill>
          <a:blip r:embed="rId5" cstate="print"/>
          <a:srcRect/>
          <a:stretch>
            <a:fillRect/>
          </a:stretch>
        </p:blipFill>
        <p:spPr bwMode="auto">
          <a:xfrm>
            <a:off x="533400" y="2286000"/>
            <a:ext cx="4022725" cy="2689225"/>
          </a:xfrm>
          <a:prstGeom prst="rect">
            <a:avLst/>
          </a:prstGeom>
          <a:noFill/>
          <a:ln w="9525">
            <a:noFill/>
            <a:miter lim="800000"/>
            <a:headEnd/>
            <a:tailEnd/>
          </a:ln>
        </p:spPr>
      </p:pic>
    </p:spTree>
    <p:extLst>
      <p:ext uri="{BB962C8B-B14F-4D97-AF65-F5344CB8AC3E}">
        <p14:creationId xmlns:p14="http://schemas.microsoft.com/office/powerpoint/2010/main" xmlns="" val="2849456762"/>
      </p:ext>
    </p:extLst>
  </p:cSld>
  <p:clrMapOvr>
    <a:masterClrMapping/>
  </p:clrMapOvr>
  <p:transition advTm="973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7813"/>
            <a:ext cx="8229600" cy="560387"/>
          </a:xfrm>
        </p:spPr>
        <p:txBody>
          <a:bodyPr>
            <a:normAutofit/>
          </a:bodyPr>
          <a:lstStyle/>
          <a:p>
            <a:pPr eaLnBrk="1" hangingPunct="1"/>
            <a:r>
              <a:rPr lang="en-US" b="1" dirty="0" smtClean="0">
                <a:solidFill>
                  <a:schemeClr val="accent6"/>
                </a:solidFill>
              </a:rPr>
              <a:t>Clean Air and Safe Drinking Water </a:t>
            </a:r>
          </a:p>
        </p:txBody>
      </p:sp>
      <p:pic>
        <p:nvPicPr>
          <p:cNvPr id="53251" name="Picture 3" descr="DrinkingWater"/>
          <p:cNvPicPr>
            <a:picLocks noGrp="1" noChangeAspect="1" noChangeArrowheads="1"/>
          </p:cNvPicPr>
          <p:nvPr>
            <p:ph sz="quarter" idx="4294967295"/>
          </p:nvPr>
        </p:nvPicPr>
        <p:blipFill>
          <a:blip r:embed="rId3" cstate="print"/>
          <a:srcRect/>
          <a:stretch>
            <a:fillRect/>
          </a:stretch>
        </p:blipFill>
        <p:spPr>
          <a:xfrm>
            <a:off x="4572000" y="2133600"/>
            <a:ext cx="4149725" cy="2752725"/>
          </a:xfrm>
          <a:noFill/>
        </p:spPr>
      </p:pic>
      <p:pic>
        <p:nvPicPr>
          <p:cNvPr id="53252" name="Picture 4" descr="CleanAir2"/>
          <p:cNvPicPr>
            <a:picLocks noGrp="1" noChangeAspect="1" noChangeArrowheads="1"/>
          </p:cNvPicPr>
          <p:nvPr>
            <p:ph sz="half" idx="4294967295"/>
          </p:nvPr>
        </p:nvPicPr>
        <p:blipFill>
          <a:blip r:embed="rId4" cstate="print"/>
          <a:srcRect/>
          <a:stretch>
            <a:fillRect/>
          </a:stretch>
        </p:blipFill>
        <p:spPr>
          <a:xfrm>
            <a:off x="304800" y="2133600"/>
            <a:ext cx="4176713" cy="2747963"/>
          </a:xfrm>
          <a:noFill/>
        </p:spPr>
      </p:pic>
    </p:spTree>
    <p:extLst>
      <p:ext uri="{BB962C8B-B14F-4D97-AF65-F5344CB8AC3E}">
        <p14:creationId xmlns:p14="http://schemas.microsoft.com/office/powerpoint/2010/main" xmlns="" val="922840507"/>
      </p:ext>
    </p:extLst>
  </p:cSld>
  <p:clrMapOvr>
    <a:masterClrMapping/>
  </p:clrMapOvr>
  <p:transition advTm="697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sz="quarter"/>
          </p:nvPr>
        </p:nvSpPr>
        <p:spPr>
          <a:xfrm>
            <a:off x="457200" y="277813"/>
            <a:ext cx="8229600" cy="636587"/>
          </a:xfrm>
        </p:spPr>
        <p:txBody>
          <a:bodyPr>
            <a:normAutofit fontScale="90000"/>
          </a:bodyPr>
          <a:lstStyle/>
          <a:p>
            <a:pPr eaLnBrk="1" hangingPunct="1"/>
            <a:r>
              <a:rPr lang="en-US" sz="3300" b="1" dirty="0" smtClean="0">
                <a:solidFill>
                  <a:schemeClr val="accent6"/>
                </a:solidFill>
              </a:rPr>
              <a:t>Prisons and the Courts</a:t>
            </a:r>
            <a:r>
              <a:rPr lang="en-US" sz="3400" b="1" dirty="0" smtClean="0"/>
              <a:t/>
            </a:r>
            <a:br>
              <a:rPr lang="en-US" sz="3400" b="1" dirty="0" smtClean="0"/>
            </a:br>
            <a:endParaRPr lang="en-US" sz="3400" b="1" dirty="0" smtClean="0"/>
          </a:p>
        </p:txBody>
      </p:sp>
      <p:graphicFrame>
        <p:nvGraphicFramePr>
          <p:cNvPr id="2050" name="Object 3"/>
          <p:cNvGraphicFramePr>
            <a:graphicFrameLocks noGrp="1" noChangeAspect="1"/>
          </p:cNvGraphicFramePr>
          <p:nvPr>
            <p:ph sz="quarter" idx="2"/>
          </p:nvPr>
        </p:nvGraphicFramePr>
        <p:xfrm>
          <a:off x="4724400" y="1219200"/>
          <a:ext cx="2824163" cy="2824163"/>
        </p:xfrm>
        <a:graphic>
          <a:graphicData uri="http://schemas.openxmlformats.org/presentationml/2006/ole">
            <p:oleObj spid="_x0000_s2129" name="Image" r:id="rId4" imgW="2287328" imgH="2287328" progId="">
              <p:embed/>
            </p:oleObj>
          </a:graphicData>
        </a:graphic>
      </p:graphicFrame>
      <p:pic>
        <p:nvPicPr>
          <p:cNvPr id="2052" name="Picture 4" descr="iStock_000006239459Gavel"/>
          <p:cNvPicPr>
            <a:picLocks noGrp="1" noChangeAspect="1" noChangeArrowheads="1"/>
          </p:cNvPicPr>
          <p:nvPr>
            <p:ph sz="quarter" idx="4"/>
          </p:nvPr>
        </p:nvPicPr>
        <p:blipFill>
          <a:blip r:embed="rId5" cstate="print"/>
          <a:srcRect/>
          <a:stretch>
            <a:fillRect/>
          </a:stretch>
        </p:blipFill>
        <p:spPr>
          <a:xfrm>
            <a:off x="4648200" y="4114800"/>
            <a:ext cx="2933700" cy="1944688"/>
          </a:xfrm>
          <a:noFill/>
        </p:spPr>
      </p:pic>
      <p:pic>
        <p:nvPicPr>
          <p:cNvPr id="2053" name="Picture 5" descr="Attorney"/>
          <p:cNvPicPr>
            <a:picLocks noGrp="1" noChangeAspect="1" noChangeArrowheads="1"/>
          </p:cNvPicPr>
          <p:nvPr>
            <p:ph sz="quarter" idx="1"/>
          </p:nvPr>
        </p:nvPicPr>
        <p:blipFill>
          <a:blip r:embed="rId6" cstate="print"/>
          <a:srcRect/>
          <a:stretch>
            <a:fillRect/>
          </a:stretch>
        </p:blipFill>
        <p:spPr>
          <a:xfrm>
            <a:off x="1295400" y="1219200"/>
            <a:ext cx="3263900" cy="4864100"/>
          </a:xfrm>
          <a:noFill/>
        </p:spPr>
      </p:pic>
    </p:spTree>
    <p:extLst>
      <p:ext uri="{BB962C8B-B14F-4D97-AF65-F5344CB8AC3E}">
        <p14:creationId xmlns:p14="http://schemas.microsoft.com/office/powerpoint/2010/main" xmlns="" val="4211285895"/>
      </p:ext>
    </p:extLst>
  </p:cSld>
  <p:clrMapOvr>
    <a:masterClrMapping/>
  </p:clrMapOvr>
  <p:transition advTm="955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sz="quarter"/>
          </p:nvPr>
        </p:nvSpPr>
        <p:spPr>
          <a:xfrm>
            <a:off x="457200" y="277813"/>
            <a:ext cx="8229600" cy="636587"/>
          </a:xfrm>
        </p:spPr>
        <p:txBody>
          <a:bodyPr/>
          <a:lstStyle/>
          <a:p>
            <a:pPr eaLnBrk="1" hangingPunct="1"/>
            <a:r>
              <a:rPr lang="en-US" b="1" dirty="0" smtClean="0">
                <a:solidFill>
                  <a:schemeClr val="accent6"/>
                </a:solidFill>
              </a:rPr>
              <a:t>Health Care and Public Health</a:t>
            </a:r>
          </a:p>
        </p:txBody>
      </p:sp>
      <p:pic>
        <p:nvPicPr>
          <p:cNvPr id="54275" name="Picture 3" descr="HealthCare2"/>
          <p:cNvPicPr>
            <a:picLocks noChangeAspect="1" noChangeArrowheads="1"/>
          </p:cNvPicPr>
          <p:nvPr/>
        </p:nvPicPr>
        <p:blipFill>
          <a:blip r:embed="rId3" cstate="print"/>
          <a:srcRect/>
          <a:stretch>
            <a:fillRect/>
          </a:stretch>
        </p:blipFill>
        <p:spPr bwMode="auto">
          <a:xfrm>
            <a:off x="4495800" y="1295400"/>
            <a:ext cx="3592513" cy="2384425"/>
          </a:xfrm>
          <a:prstGeom prst="rect">
            <a:avLst/>
          </a:prstGeom>
          <a:noFill/>
          <a:ln w="9525">
            <a:noFill/>
            <a:miter lim="800000"/>
            <a:headEnd/>
            <a:tailEnd/>
          </a:ln>
        </p:spPr>
      </p:pic>
      <p:pic>
        <p:nvPicPr>
          <p:cNvPr id="54276" name="Picture 4" descr="NursingHome2"/>
          <p:cNvPicPr>
            <a:picLocks noGrp="1" noChangeAspect="1" noChangeArrowheads="1"/>
          </p:cNvPicPr>
          <p:nvPr>
            <p:ph sz="quarter" idx="3"/>
          </p:nvPr>
        </p:nvPicPr>
        <p:blipFill>
          <a:blip r:embed="rId4" cstate="print"/>
          <a:srcRect/>
          <a:stretch>
            <a:fillRect/>
          </a:stretch>
        </p:blipFill>
        <p:spPr>
          <a:xfrm>
            <a:off x="838200" y="1295400"/>
            <a:ext cx="3576638" cy="2398713"/>
          </a:xfrm>
          <a:noFill/>
        </p:spPr>
      </p:pic>
      <p:pic>
        <p:nvPicPr>
          <p:cNvPr id="54277" name="Picture 5" descr="HealthCare"/>
          <p:cNvPicPr>
            <a:picLocks noChangeAspect="1" noChangeArrowheads="1"/>
          </p:cNvPicPr>
          <p:nvPr/>
        </p:nvPicPr>
        <p:blipFill>
          <a:blip r:embed="rId5" cstate="print"/>
          <a:srcRect/>
          <a:stretch>
            <a:fillRect/>
          </a:stretch>
        </p:blipFill>
        <p:spPr bwMode="auto">
          <a:xfrm>
            <a:off x="2590800" y="3733800"/>
            <a:ext cx="3592513" cy="2384425"/>
          </a:xfrm>
          <a:prstGeom prst="rect">
            <a:avLst/>
          </a:prstGeom>
          <a:noFill/>
          <a:ln w="9525">
            <a:noFill/>
            <a:miter lim="800000"/>
            <a:headEnd/>
            <a:tailEnd/>
          </a:ln>
        </p:spPr>
      </p:pic>
    </p:spTree>
    <p:extLst>
      <p:ext uri="{BB962C8B-B14F-4D97-AF65-F5344CB8AC3E}">
        <p14:creationId xmlns:p14="http://schemas.microsoft.com/office/powerpoint/2010/main" xmlns="" val="3979768261"/>
      </p:ext>
    </p:extLst>
  </p:cSld>
  <p:clrMapOvr>
    <a:masterClrMapping/>
  </p:clrMapOvr>
  <p:transition advTm="1347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sz="quarter"/>
          </p:nvPr>
        </p:nvSpPr>
        <p:spPr>
          <a:xfrm>
            <a:off x="457200" y="277813"/>
            <a:ext cx="8229600" cy="636587"/>
          </a:xfrm>
        </p:spPr>
        <p:txBody>
          <a:bodyPr/>
          <a:lstStyle/>
          <a:p>
            <a:pPr eaLnBrk="1" hangingPunct="1"/>
            <a:r>
              <a:rPr lang="en-US" b="1" dirty="0" smtClean="0">
                <a:solidFill>
                  <a:schemeClr val="accent6"/>
                </a:solidFill>
              </a:rPr>
              <a:t>Human Services</a:t>
            </a:r>
          </a:p>
        </p:txBody>
      </p:sp>
      <p:pic>
        <p:nvPicPr>
          <p:cNvPr id="55299" name="Picture 3" descr="HumanServices2"/>
          <p:cNvPicPr>
            <a:picLocks noGrp="1" noChangeAspect="1" noChangeArrowheads="1"/>
          </p:cNvPicPr>
          <p:nvPr>
            <p:ph sz="quarter" idx="1"/>
          </p:nvPr>
        </p:nvPicPr>
        <p:blipFill>
          <a:blip r:embed="rId3" cstate="print"/>
          <a:srcRect/>
          <a:stretch>
            <a:fillRect/>
          </a:stretch>
        </p:blipFill>
        <p:spPr>
          <a:xfrm>
            <a:off x="685800" y="2133600"/>
            <a:ext cx="3592513" cy="2384425"/>
          </a:xfrm>
          <a:noFill/>
        </p:spPr>
      </p:pic>
      <p:pic>
        <p:nvPicPr>
          <p:cNvPr id="55300" name="Picture 4" descr="MusicClass"/>
          <p:cNvPicPr>
            <a:picLocks noChangeAspect="1" noChangeArrowheads="1"/>
          </p:cNvPicPr>
          <p:nvPr/>
        </p:nvPicPr>
        <p:blipFill>
          <a:blip r:embed="rId4" cstate="print"/>
          <a:srcRect/>
          <a:stretch>
            <a:fillRect/>
          </a:stretch>
        </p:blipFill>
        <p:spPr bwMode="auto">
          <a:xfrm>
            <a:off x="4419600" y="1066800"/>
            <a:ext cx="3592513" cy="2362200"/>
          </a:xfrm>
          <a:prstGeom prst="rect">
            <a:avLst/>
          </a:prstGeom>
          <a:noFill/>
          <a:ln w="9525">
            <a:noFill/>
            <a:miter lim="800000"/>
            <a:headEnd/>
            <a:tailEnd/>
          </a:ln>
        </p:spPr>
      </p:pic>
      <p:pic>
        <p:nvPicPr>
          <p:cNvPr id="55301" name="Picture 5" descr="HealthCare4"/>
          <p:cNvPicPr>
            <a:picLocks noGrp="1" noChangeAspect="1" noChangeArrowheads="1"/>
          </p:cNvPicPr>
          <p:nvPr>
            <p:ph sz="quarter" idx="2"/>
          </p:nvPr>
        </p:nvPicPr>
        <p:blipFill>
          <a:blip r:embed="rId5" cstate="print"/>
          <a:srcRect/>
          <a:stretch>
            <a:fillRect/>
          </a:stretch>
        </p:blipFill>
        <p:spPr>
          <a:xfrm>
            <a:off x="4419600" y="3505200"/>
            <a:ext cx="3592513" cy="2384425"/>
          </a:xfrm>
          <a:noFill/>
        </p:spPr>
      </p:pic>
    </p:spTree>
    <p:extLst>
      <p:ext uri="{BB962C8B-B14F-4D97-AF65-F5344CB8AC3E}">
        <p14:creationId xmlns:p14="http://schemas.microsoft.com/office/powerpoint/2010/main" xmlns="" val="1393185933"/>
      </p:ext>
    </p:extLst>
  </p:cSld>
  <p:clrMapOvr>
    <a:masterClrMapping/>
  </p:clrMapOvr>
  <p:transition advTm="63780"/>
  <p:timing>
    <p:tnLst>
      <p:par>
        <p:cTn id="1" dur="indefinite" restart="never" nodeType="tmRoot"/>
      </p:par>
    </p:tnLst>
  </p:timing>
</p:sld>
</file>

<file path=ppt/theme/theme1.xml><?xml version="1.0" encoding="utf-8"?>
<a:theme xmlns:a="http://schemas.openxmlformats.org/drawingml/2006/main" name="1_Edge">
  <a:themeElements>
    <a:clrScheme name="MassBudget Theme">
      <a:dk1>
        <a:sysClr val="windowText" lastClr="000000"/>
      </a:dk1>
      <a:lt1>
        <a:sysClr val="window" lastClr="FFFFFF"/>
      </a:lt1>
      <a:dk2>
        <a:srgbClr val="338BB2"/>
      </a:dk2>
      <a:lt2>
        <a:srgbClr val="86CBEA"/>
      </a:lt2>
      <a:accent1>
        <a:srgbClr val="33B298"/>
      </a:accent1>
      <a:accent2>
        <a:srgbClr val="B2E5DB"/>
      </a:accent2>
      <a:accent3>
        <a:srgbClr val="FFD8B2"/>
      </a:accent3>
      <a:accent4>
        <a:srgbClr val="E68900"/>
      </a:accent4>
      <a:accent5>
        <a:srgbClr val="993366"/>
      </a:accent5>
      <a:accent6>
        <a:srgbClr val="005C84"/>
      </a:accent6>
      <a:hlink>
        <a:srgbClr val="0070C0"/>
      </a:hlink>
      <a:folHlink>
        <a:srgbClr val="800080"/>
      </a:folHlink>
    </a:clrScheme>
    <a:fontScheme name="Custom 1">
      <a:majorFont>
        <a:latin typeface="Albertus Extra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dge">
  <a:themeElements>
    <a:clrScheme name="MassBudget Theme">
      <a:dk1>
        <a:sysClr val="windowText" lastClr="000000"/>
      </a:dk1>
      <a:lt1>
        <a:sysClr val="window" lastClr="FFFFFF"/>
      </a:lt1>
      <a:dk2>
        <a:srgbClr val="005C84"/>
      </a:dk2>
      <a:lt2>
        <a:srgbClr val="338BB2"/>
      </a:lt2>
      <a:accent1>
        <a:srgbClr val="66BEE5"/>
      </a:accent1>
      <a:accent2>
        <a:srgbClr val="00856A"/>
      </a:accent2>
      <a:accent3>
        <a:srgbClr val="33B298"/>
      </a:accent3>
      <a:accent4>
        <a:srgbClr val="66CCB7"/>
      </a:accent4>
      <a:accent5>
        <a:srgbClr val="994C00"/>
      </a:accent5>
      <a:accent6>
        <a:srgbClr val="CC7F33"/>
      </a:accent6>
      <a:hlink>
        <a:srgbClr val="0070C0"/>
      </a:hlink>
      <a:folHlink>
        <a:srgbClr val="800080"/>
      </a:folHlink>
    </a:clrScheme>
    <a:fontScheme name="Custom 1">
      <a:majorFont>
        <a:latin typeface="Albertus Extra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MassBudget">
      <a:dk1>
        <a:srgbClr val="000000"/>
      </a:dk1>
      <a:lt1>
        <a:srgbClr val="FFFFFF"/>
      </a:lt1>
      <a:dk2>
        <a:srgbClr val="338BB2"/>
      </a:dk2>
      <a:lt2>
        <a:srgbClr val="86CBEA"/>
      </a:lt2>
      <a:accent1>
        <a:srgbClr val="33B298"/>
      </a:accent1>
      <a:accent2>
        <a:srgbClr val="B2E5DB"/>
      </a:accent2>
      <a:accent3>
        <a:srgbClr val="FFD8B2"/>
      </a:accent3>
      <a:accent4>
        <a:srgbClr val="E68900"/>
      </a:accent4>
      <a:accent5>
        <a:srgbClr val="993366"/>
      </a:accent5>
      <a:accent6>
        <a:srgbClr val="005C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ssBudget Theme">
    <a:dk1>
      <a:sysClr val="windowText" lastClr="000000"/>
    </a:dk1>
    <a:lt1>
      <a:sysClr val="window" lastClr="FFFFFF"/>
    </a:lt1>
    <a:dk2>
      <a:srgbClr val="005C84"/>
    </a:dk2>
    <a:lt2>
      <a:srgbClr val="338BB2"/>
    </a:lt2>
    <a:accent1>
      <a:srgbClr val="66BEE5"/>
    </a:accent1>
    <a:accent2>
      <a:srgbClr val="00856A"/>
    </a:accent2>
    <a:accent3>
      <a:srgbClr val="33B298"/>
    </a:accent3>
    <a:accent4>
      <a:srgbClr val="66CCB7"/>
    </a:accent4>
    <a:accent5>
      <a:srgbClr val="994C00"/>
    </a:accent5>
    <a:accent6>
      <a:srgbClr val="CC7F33"/>
    </a:accent6>
    <a:hlink>
      <a:srgbClr val="0070C0"/>
    </a:hlink>
    <a:folHlink>
      <a:srgbClr val="800080"/>
    </a:folHlink>
  </a:clrScheme>
  <a:fontScheme name="1_Edg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ssBudget Theme">
    <a:dk1>
      <a:sysClr val="windowText" lastClr="000000"/>
    </a:dk1>
    <a:lt1>
      <a:sysClr val="window" lastClr="FFFFFF"/>
    </a:lt1>
    <a:dk2>
      <a:srgbClr val="005C84"/>
    </a:dk2>
    <a:lt2>
      <a:srgbClr val="338BB2"/>
    </a:lt2>
    <a:accent1>
      <a:srgbClr val="66BEE5"/>
    </a:accent1>
    <a:accent2>
      <a:srgbClr val="00856A"/>
    </a:accent2>
    <a:accent3>
      <a:srgbClr val="33B298"/>
    </a:accent3>
    <a:accent4>
      <a:srgbClr val="66CCB7"/>
    </a:accent4>
    <a:accent5>
      <a:srgbClr val="994C00"/>
    </a:accent5>
    <a:accent6>
      <a:srgbClr val="CC7F33"/>
    </a:accent6>
    <a:hlink>
      <a:srgbClr val="0070C0"/>
    </a:hlink>
    <a:folHlink>
      <a:srgbClr val="800080"/>
    </a:folHlink>
  </a:clrScheme>
  <a:fontScheme name="1_Edg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ssBudget Theme">
    <a:dk1>
      <a:sysClr val="windowText" lastClr="000000"/>
    </a:dk1>
    <a:lt1>
      <a:sysClr val="window" lastClr="FFFFFF"/>
    </a:lt1>
    <a:dk2>
      <a:srgbClr val="005C84"/>
    </a:dk2>
    <a:lt2>
      <a:srgbClr val="338BB2"/>
    </a:lt2>
    <a:accent1>
      <a:srgbClr val="66BEE5"/>
    </a:accent1>
    <a:accent2>
      <a:srgbClr val="00856A"/>
    </a:accent2>
    <a:accent3>
      <a:srgbClr val="33B298"/>
    </a:accent3>
    <a:accent4>
      <a:srgbClr val="66CCB7"/>
    </a:accent4>
    <a:accent5>
      <a:srgbClr val="994C00"/>
    </a:accent5>
    <a:accent6>
      <a:srgbClr val="CC7F33"/>
    </a:accent6>
    <a:hlink>
      <a:srgbClr val="0070C0"/>
    </a:hlink>
    <a:folHlink>
      <a:srgbClr val="800080"/>
    </a:folHlink>
  </a:clrScheme>
  <a:fontScheme name="1_Edg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ssBudget Theme">
    <a:dk1>
      <a:sysClr val="windowText" lastClr="000000"/>
    </a:dk1>
    <a:lt1>
      <a:sysClr val="window" lastClr="FFFFFF"/>
    </a:lt1>
    <a:dk2>
      <a:srgbClr val="005C84"/>
    </a:dk2>
    <a:lt2>
      <a:srgbClr val="338BB2"/>
    </a:lt2>
    <a:accent1>
      <a:srgbClr val="66BEE5"/>
    </a:accent1>
    <a:accent2>
      <a:srgbClr val="00856A"/>
    </a:accent2>
    <a:accent3>
      <a:srgbClr val="33B298"/>
    </a:accent3>
    <a:accent4>
      <a:srgbClr val="66CCB7"/>
    </a:accent4>
    <a:accent5>
      <a:srgbClr val="994C00"/>
    </a:accent5>
    <a:accent6>
      <a:srgbClr val="CC7F33"/>
    </a:accent6>
    <a:hlink>
      <a:srgbClr val="0070C0"/>
    </a:hlink>
    <a:folHlink>
      <a:srgbClr val="800080"/>
    </a:folHlink>
  </a:clrScheme>
  <a:fontScheme name="1_Edg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ssBudget Theme">
    <a:dk1>
      <a:sysClr val="windowText" lastClr="000000"/>
    </a:dk1>
    <a:lt1>
      <a:sysClr val="window" lastClr="FFFFFF"/>
    </a:lt1>
    <a:dk2>
      <a:srgbClr val="005C84"/>
    </a:dk2>
    <a:lt2>
      <a:srgbClr val="338BB2"/>
    </a:lt2>
    <a:accent1>
      <a:srgbClr val="66BEE5"/>
    </a:accent1>
    <a:accent2>
      <a:srgbClr val="00856A"/>
    </a:accent2>
    <a:accent3>
      <a:srgbClr val="33B298"/>
    </a:accent3>
    <a:accent4>
      <a:srgbClr val="66CCB7"/>
    </a:accent4>
    <a:accent5>
      <a:srgbClr val="994C00"/>
    </a:accent5>
    <a:accent6>
      <a:srgbClr val="CC7F33"/>
    </a:accent6>
    <a:hlink>
      <a:srgbClr val="0070C0"/>
    </a:hlink>
    <a:folHlink>
      <a:srgbClr val="800080"/>
    </a:folHlink>
  </a:clrScheme>
  <a:fontScheme name="1_Edg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assBudget Theme">
    <a:dk1>
      <a:sysClr val="windowText" lastClr="000000"/>
    </a:dk1>
    <a:lt1>
      <a:sysClr val="window" lastClr="FFFFFF"/>
    </a:lt1>
    <a:dk2>
      <a:srgbClr val="005C84"/>
    </a:dk2>
    <a:lt2>
      <a:srgbClr val="338BB2"/>
    </a:lt2>
    <a:accent1>
      <a:srgbClr val="66BEE5"/>
    </a:accent1>
    <a:accent2>
      <a:srgbClr val="00856A"/>
    </a:accent2>
    <a:accent3>
      <a:srgbClr val="33B298"/>
    </a:accent3>
    <a:accent4>
      <a:srgbClr val="66CCB7"/>
    </a:accent4>
    <a:accent5>
      <a:srgbClr val="994C00"/>
    </a:accent5>
    <a:accent6>
      <a:srgbClr val="CC7F33"/>
    </a:accent6>
    <a:hlink>
      <a:srgbClr val="0070C0"/>
    </a:hlink>
    <a:folHlink>
      <a:srgbClr val="800080"/>
    </a:folHlink>
  </a:clrScheme>
  <a:fontScheme name="1_Edg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assBudget Theme">
    <a:dk1>
      <a:srgbClr val="000000"/>
    </a:dk1>
    <a:lt1>
      <a:srgbClr val="FFFFFF"/>
    </a:lt1>
    <a:dk2>
      <a:srgbClr val="338BB2"/>
    </a:dk2>
    <a:lt2>
      <a:srgbClr val="86CBEA"/>
    </a:lt2>
    <a:accent1>
      <a:srgbClr val="33B298"/>
    </a:accent1>
    <a:accent2>
      <a:srgbClr val="B2E5DB"/>
    </a:accent2>
    <a:accent3>
      <a:srgbClr val="FFD8B2"/>
    </a:accent3>
    <a:accent4>
      <a:srgbClr val="E68900"/>
    </a:accent4>
    <a:accent5>
      <a:srgbClr val="993366"/>
    </a:accent5>
    <a:accent6>
      <a:srgbClr val="005C84"/>
    </a:accent6>
    <a:hlink>
      <a:srgbClr val="0070C0"/>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assBudget Theme">
    <a:dk1>
      <a:srgbClr val="000000"/>
    </a:dk1>
    <a:lt1>
      <a:srgbClr val="FFFFFF"/>
    </a:lt1>
    <a:dk2>
      <a:srgbClr val="338BB2"/>
    </a:dk2>
    <a:lt2>
      <a:srgbClr val="86CBEA"/>
    </a:lt2>
    <a:accent1>
      <a:srgbClr val="33B298"/>
    </a:accent1>
    <a:accent2>
      <a:srgbClr val="B2E5DB"/>
    </a:accent2>
    <a:accent3>
      <a:srgbClr val="FFD8B2"/>
    </a:accent3>
    <a:accent4>
      <a:srgbClr val="E68900"/>
    </a:accent4>
    <a:accent5>
      <a:srgbClr val="993366"/>
    </a:accent5>
    <a:accent6>
      <a:srgbClr val="005C84"/>
    </a:accent6>
    <a:hlink>
      <a:srgbClr val="0070C0"/>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Capsules</Template>
  <TotalTime>27991</TotalTime>
  <Words>1586</Words>
  <Application>Microsoft Office PowerPoint</Application>
  <PresentationFormat>On-screen Show (4:3)</PresentationFormat>
  <Paragraphs>327</Paragraphs>
  <Slides>43</Slides>
  <Notes>36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43</vt:i4>
      </vt:variant>
    </vt:vector>
  </HeadingPairs>
  <TitlesOfParts>
    <vt:vector size="47" baseType="lpstr">
      <vt:lpstr>1_Edge</vt:lpstr>
      <vt:lpstr>2_Edge</vt:lpstr>
      <vt:lpstr>Custom Design</vt:lpstr>
      <vt:lpstr>Image</vt:lpstr>
      <vt:lpstr>Our State Budget:  Building a Better Future Together</vt:lpstr>
      <vt:lpstr>Education</vt:lpstr>
      <vt:lpstr>Transportation</vt:lpstr>
      <vt:lpstr>Libraries, Parks and Recreation</vt:lpstr>
      <vt:lpstr>Public Safety </vt:lpstr>
      <vt:lpstr>Clean Air and Safe Drinking Water </vt:lpstr>
      <vt:lpstr>Prisons and the Courts </vt:lpstr>
      <vt:lpstr>Health Care and Public Health</vt:lpstr>
      <vt:lpstr>Human Services</vt:lpstr>
      <vt:lpstr>What Percent of our Income Funds these Programs?</vt:lpstr>
      <vt:lpstr>Taxes as Percent of Personal Income, 2011</vt:lpstr>
      <vt:lpstr>Mass. Taxes are About Average, 2011</vt:lpstr>
      <vt:lpstr>Why We are Called “Taxachusetts”</vt:lpstr>
      <vt:lpstr>MA Taxes Among Largest Declines: 1977- 2011</vt:lpstr>
      <vt:lpstr>Slide 15</vt:lpstr>
      <vt:lpstr>Slide 16</vt:lpstr>
      <vt:lpstr>Slide 17</vt:lpstr>
      <vt:lpstr>Slide 18</vt:lpstr>
      <vt:lpstr>Slide 19</vt:lpstr>
      <vt:lpstr>Slide 20</vt:lpstr>
      <vt:lpstr>Tax Cuts Have Affected Services</vt:lpstr>
      <vt:lpstr>Chapter 70 Education Aid</vt:lpstr>
      <vt:lpstr>Local Aid</vt:lpstr>
      <vt:lpstr>Early Education and Care</vt:lpstr>
      <vt:lpstr>Higher Education</vt:lpstr>
      <vt:lpstr>Public Health</vt:lpstr>
      <vt:lpstr>Human Services</vt:lpstr>
      <vt:lpstr>Mental Health</vt:lpstr>
      <vt:lpstr>Environment and Recreation</vt:lpstr>
      <vt:lpstr>A Tax System Should Be . . .</vt:lpstr>
      <vt:lpstr>The Sales Tax is Regressive</vt:lpstr>
      <vt:lpstr>Why the Sales Tax is Regressive</vt:lpstr>
      <vt:lpstr>The Property Tax is Regressive</vt:lpstr>
      <vt:lpstr>The Income Tax is  Progressive</vt:lpstr>
      <vt:lpstr>State and Local Taxes are Regressive</vt:lpstr>
      <vt:lpstr>Slide 36</vt:lpstr>
      <vt:lpstr>Slide 37</vt:lpstr>
      <vt:lpstr>Slide 38</vt:lpstr>
      <vt:lpstr>Individual Wages Increase with Level of Education</vt:lpstr>
      <vt:lpstr>Slide 40</vt:lpstr>
      <vt:lpstr>Tools to Learn More</vt:lpstr>
      <vt:lpstr>Slide 42</vt:lpstr>
      <vt:lpstr>Slide 43</vt:lpstr>
    </vt:vector>
  </TitlesOfParts>
  <Company>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Commonwealth: At the Crossroads</dc:title>
  <dc:creator>J McLynch</dc:creator>
  <cp:lastModifiedBy>horowitz</cp:lastModifiedBy>
  <cp:revision>1079</cp:revision>
  <dcterms:created xsi:type="dcterms:W3CDTF">2010-10-28T02:19:42Z</dcterms:created>
  <dcterms:modified xsi:type="dcterms:W3CDTF">2014-01-27T21:21:20Z</dcterms:modified>
</cp:coreProperties>
</file>